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5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71" r:id="rId13"/>
    <p:sldId id="273" r:id="rId14"/>
    <p:sldId id="281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24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09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33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4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5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2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8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9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99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94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45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02FCF-C3FE-44C7-8867-4203FED7BC41}" type="datetimeFigureOut">
              <a:rPr lang="es-ES" smtClean="0"/>
              <a:t>30/06/2016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3E18-4C2F-4C98-B653-3BAC1DEE64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4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46.jpeg"/><Relationship Id="rId12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49.png"/><Relationship Id="rId5" Type="http://schemas.openxmlformats.org/officeDocument/2006/relationships/image" Target="../media/image6.tiff"/><Relationship Id="rId10" Type="http://schemas.openxmlformats.org/officeDocument/2006/relationships/image" Target="../media/image48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6.tiff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4.jpe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undacionvodafone.es/app/eva-facial-mouse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odafone.com/content/index/about/foundation.html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25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jpe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4.jpeg"/><Relationship Id="rId7" Type="http://schemas.openxmlformats.org/officeDocument/2006/relationships/image" Target="../media/image3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4.jpeg"/><Relationship Id="rId7" Type="http://schemas.openxmlformats.org/officeDocument/2006/relationships/image" Target="../media/image3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928688" y="2143125"/>
            <a:ext cx="8001000" cy="12858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s-ES" sz="4400" dirty="0"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52" name="2 Subtítulo"/>
          <p:cNvSpPr txBox="1">
            <a:spLocks/>
          </p:cNvSpPr>
          <p:nvPr/>
        </p:nvSpPr>
        <p:spPr bwMode="auto">
          <a:xfrm>
            <a:off x="251520" y="1844824"/>
            <a:ext cx="867816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s-ES" i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Connecting</a:t>
            </a:r>
            <a:r>
              <a:rPr lang="es-ES" altLang="es-ES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i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for</a:t>
            </a:r>
            <a:r>
              <a:rPr lang="es-ES" altLang="es-ES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i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Good</a:t>
            </a:r>
            <a:r>
              <a:rPr lang="es-ES" altLang="es-ES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: </a:t>
            </a:r>
          </a:p>
          <a:p>
            <a:pPr algn="ctr">
              <a:buFont typeface="Arial" charset="0"/>
              <a:buNone/>
            </a:pPr>
            <a:r>
              <a:rPr lang="es-ES" altLang="es-ES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Comunidad “Conectados por la Accesibilidad”</a:t>
            </a:r>
          </a:p>
          <a:p>
            <a:pPr algn="ctr">
              <a:buNone/>
            </a:pPr>
            <a:r>
              <a:rPr lang="es-ES" altLang="es-ES" sz="4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s-ES" altLang="es-E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5 CuadroTexto"/>
          <p:cNvSpPr txBox="1">
            <a:spLocks noChangeArrowheads="1"/>
          </p:cNvSpPr>
          <p:nvPr/>
        </p:nvSpPr>
        <p:spPr bwMode="auto">
          <a:xfrm>
            <a:off x="179388" y="6372225"/>
            <a:ext cx="388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FF9900"/>
                </a:solidFill>
                <a:latin typeface="Arial" charset="0"/>
              </a:rPr>
              <a:t>Albacete, julio 2016 </a:t>
            </a:r>
            <a:endParaRPr lang="en-US" altLang="es-ES" sz="2400" b="1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2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096344" cy="15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95288" y="-27384"/>
            <a:ext cx="8353425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Á</a:t>
            </a:r>
            <a:r>
              <a:rPr lang="es-ES" dirty="0" smtClean="0">
                <a:solidFill>
                  <a:schemeClr val="bg1"/>
                </a:solidFill>
              </a:rPr>
              <a:t>mbitos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1960" y="960180"/>
            <a:ext cx="7787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ÁMBITOS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Vida </a:t>
            </a:r>
            <a:r>
              <a:rPr lang="es-ES" sz="2400" dirty="0">
                <a:solidFill>
                  <a:schemeClr val="bg1"/>
                </a:solidFill>
              </a:rPr>
              <a:t>Laboral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Vida </a:t>
            </a:r>
            <a:r>
              <a:rPr lang="es-ES" sz="2400" dirty="0">
                <a:solidFill>
                  <a:schemeClr val="bg1"/>
                </a:solidFill>
              </a:rPr>
              <a:t>familiar, ocio y comunitario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Salud personal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Economía personal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Tareas </a:t>
            </a:r>
            <a:r>
              <a:rPr lang="es-ES" sz="2400" dirty="0">
                <a:solidFill>
                  <a:schemeClr val="bg1"/>
                </a:solidFill>
              </a:rPr>
              <a:t>Domésticas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Autocuidado</a:t>
            </a:r>
          </a:p>
          <a:p>
            <a:pPr marL="457200" indent="-457200"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Tecnología</a:t>
            </a:r>
          </a:p>
          <a:p>
            <a:pPr marL="457200" indent="-457200"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Gestión de problemas, responsabilidades</a:t>
            </a:r>
          </a:p>
          <a:p>
            <a:pPr marL="457200" indent="-457200"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Educativo</a:t>
            </a:r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13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93526"/>
              </p:ext>
            </p:extLst>
          </p:nvPr>
        </p:nvGraphicFramePr>
        <p:xfrm>
          <a:off x="3611879" y="876671"/>
          <a:ext cx="3440396" cy="1005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720198"/>
                <a:gridCol w="1720198"/>
              </a:tblGrid>
              <a:tr h="238277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Vida laboral</a:t>
                      </a:r>
                      <a:endParaRPr lang="es-ES_trad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38277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ESCENARIO</a:t>
                      </a:r>
                      <a:endParaRPr lang="es-ES_trad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ACTIVIDAD</a:t>
                      </a:r>
                      <a:endParaRPr lang="es-ES_tradnl" sz="1600" b="1" dirty="0"/>
                    </a:p>
                  </a:txBody>
                  <a:tcPr/>
                </a:tc>
              </a:tr>
              <a:tr h="238277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Buscar trabajo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Hacer un CV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4552"/>
              </p:ext>
            </p:extLst>
          </p:nvPr>
        </p:nvGraphicFramePr>
        <p:xfrm>
          <a:off x="4335780" y="2783984"/>
          <a:ext cx="4625340" cy="1112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019300"/>
                <a:gridCol w="26060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Salud Personal</a:t>
                      </a:r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ESCENARIO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ACTIVIDAD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Curas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" baseline="0" dirty="0" smtClean="0"/>
                        <a:t>básicas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dk1"/>
                          </a:solidFill>
                        </a:rPr>
                        <a:t>Curar</a:t>
                      </a:r>
                      <a:r>
                        <a:rPr lang="es-ES_tradnl" baseline="0" dirty="0" smtClean="0">
                          <a:solidFill>
                            <a:schemeClr val="dk1"/>
                          </a:solidFill>
                        </a:rPr>
                        <a:t> un pequeño corte</a:t>
                      </a:r>
                      <a:endParaRPr lang="es-ES_trad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59795"/>
              </p:ext>
            </p:extLst>
          </p:nvPr>
        </p:nvGraphicFramePr>
        <p:xfrm>
          <a:off x="2599191" y="4931896"/>
          <a:ext cx="5462770" cy="1107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{073A0DAA-6AF3-43AB-8588-CEC1D06C72B9}</a:tableStyleId>
              </a:tblPr>
              <a:tblGrid>
                <a:gridCol w="2731385"/>
                <a:gridCol w="2731385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Tecnología</a:t>
                      </a:r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ESCENARIO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ACTIVIDAD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Uso de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aplicaciones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Facebook</a:t>
                      </a:r>
                      <a:endParaRPr lang="es-ES_tradn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Picture 2" descr="C:\Users\mtorre.VF-ES\Desktop\MULTIMEDIA\LOGOS\AF Icono MeFacilyta_V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05" y="174466"/>
            <a:ext cx="129459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95288" y="-27384"/>
            <a:ext cx="8353425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</a:rPr>
              <a:t>Apoyos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09" y="1484784"/>
            <a:ext cx="1934927" cy="343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93" y="1467367"/>
            <a:ext cx="1954013" cy="347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22" y="1495083"/>
            <a:ext cx="1938423" cy="344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Users\mtorre.VF-ES\Desktop\MULTIMEDIA\LOGOS\AF Icono MeFacilyta_V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05" y="174466"/>
            <a:ext cx="129459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torre.VF-ES\Desktop\post-it-no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t="8277" r="4613" b="16957"/>
          <a:stretch/>
        </p:blipFill>
        <p:spPr bwMode="auto">
          <a:xfrm>
            <a:off x="3767673" y="-37669"/>
            <a:ext cx="242835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083648" y="492962"/>
            <a:ext cx="1479436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s-ES" sz="1600" b="1" dirty="0" smtClean="0"/>
              <a:t>Próximo año</a:t>
            </a:r>
            <a:endParaRPr lang="es-ES" sz="2400" b="1" dirty="0" smtClean="0"/>
          </a:p>
          <a:p>
            <a:pPr algn="ctr"/>
            <a:r>
              <a:rPr lang="es-ES" sz="2800" b="1" dirty="0" smtClean="0"/>
              <a:t>+1.000</a:t>
            </a:r>
            <a:r>
              <a:rPr lang="es-ES" sz="2400" b="1" dirty="0" smtClean="0"/>
              <a:t> </a:t>
            </a:r>
          </a:p>
          <a:p>
            <a:pPr algn="ctr"/>
            <a:endParaRPr lang="es-ES" sz="1600" b="1" dirty="0" smtClean="0"/>
          </a:p>
          <a:p>
            <a:pPr algn="ctr"/>
            <a:r>
              <a:rPr lang="es-ES" b="1" dirty="0" smtClean="0"/>
              <a:t>(2016-17</a:t>
            </a:r>
            <a:r>
              <a:rPr lang="es-ES" b="1" dirty="0"/>
              <a:t>) </a:t>
            </a:r>
            <a:endParaRPr lang="en-GB" sz="1100" b="1" dirty="0">
              <a:latin typeface="Vodafone Rg" pitchFamily="34" charset="0"/>
            </a:endParaRPr>
          </a:p>
          <a:p>
            <a:pPr algn="ctr"/>
            <a:r>
              <a:rPr lang="es-ES" sz="1600" b="1" dirty="0" smtClean="0"/>
              <a:t> </a:t>
            </a:r>
            <a:endParaRPr lang="en-GB" sz="1100" b="1" dirty="0" smtClean="0">
              <a:latin typeface="Vodafone Rg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826186" y="150723"/>
            <a:ext cx="1209626" cy="1169565"/>
            <a:chOff x="528145" y="1152431"/>
            <a:chExt cx="578250" cy="662054"/>
          </a:xfrm>
        </p:grpSpPr>
        <p:grpSp>
          <p:nvGrpSpPr>
            <p:cNvPr id="16" name="15 Grupo"/>
            <p:cNvGrpSpPr/>
            <p:nvPr/>
          </p:nvGrpSpPr>
          <p:grpSpPr>
            <a:xfrm>
              <a:off x="528145" y="1152431"/>
              <a:ext cx="578250" cy="662054"/>
              <a:chOff x="1236566" y="1369992"/>
              <a:chExt cx="1143259" cy="1308948"/>
            </a:xfrm>
          </p:grpSpPr>
          <p:sp>
            <p:nvSpPr>
              <p:cNvPr id="23" name="22 Elipse"/>
              <p:cNvSpPr/>
              <p:nvPr/>
            </p:nvSpPr>
            <p:spPr bwMode="auto">
              <a:xfrm>
                <a:off x="1404938" y="1536254"/>
                <a:ext cx="802481" cy="802481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444A4D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n-GB" sz="20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4" name="image26.tif"/>
              <p:cNvPicPr/>
              <p:nvPr/>
            </p:nvPicPr>
            <p:blipFill>
              <a:blip r:embed="rId5" cstate="print">
                <a:alphaModFix amt="80919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6566" y="2347559"/>
                <a:ext cx="1143259" cy="331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" name="24 Elipse"/>
              <p:cNvSpPr/>
              <p:nvPr/>
            </p:nvSpPr>
            <p:spPr bwMode="auto">
              <a:xfrm>
                <a:off x="1236567" y="1369992"/>
                <a:ext cx="1143258" cy="114325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25 Elipse"/>
              <p:cNvSpPr/>
              <p:nvPr/>
            </p:nvSpPr>
            <p:spPr bwMode="auto">
              <a:xfrm>
                <a:off x="1336705" y="1470130"/>
                <a:ext cx="942982" cy="942982"/>
              </a:xfrm>
              <a:prstGeom prst="ellipse">
                <a:avLst/>
              </a:prstGeom>
              <a:solidFill>
                <a:srgbClr val="E60000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97"/>
            <p:cNvGrpSpPr>
              <a:grpSpLocks/>
            </p:cNvGrpSpPr>
            <p:nvPr/>
          </p:nvGrpSpPr>
          <p:grpSpPr bwMode="auto">
            <a:xfrm>
              <a:off x="678136" y="1250041"/>
              <a:ext cx="266704" cy="390239"/>
              <a:chOff x="3922" y="1654"/>
              <a:chExt cx="553" cy="810"/>
            </a:xfrm>
          </p:grpSpPr>
          <p:sp>
            <p:nvSpPr>
              <p:cNvPr id="21" name="Freeform 195"/>
              <p:cNvSpPr>
                <a:spLocks/>
              </p:cNvSpPr>
              <p:nvPr/>
            </p:nvSpPr>
            <p:spPr bwMode="auto">
              <a:xfrm>
                <a:off x="3922" y="1654"/>
                <a:ext cx="553" cy="793"/>
              </a:xfrm>
              <a:custGeom>
                <a:avLst/>
                <a:gdLst>
                  <a:gd name="T0" fmla="*/ 0 w 11619"/>
                  <a:gd name="T1" fmla="*/ 0 h 16659"/>
                  <a:gd name="T2" fmla="*/ 0 w 11619"/>
                  <a:gd name="T3" fmla="*/ 0 h 16659"/>
                  <a:gd name="T4" fmla="*/ 0 w 11619"/>
                  <a:gd name="T5" fmla="*/ 0 h 16659"/>
                  <a:gd name="T6" fmla="*/ 0 w 11619"/>
                  <a:gd name="T7" fmla="*/ 0 h 16659"/>
                  <a:gd name="T8" fmla="*/ 0 w 11619"/>
                  <a:gd name="T9" fmla="*/ 0 h 16659"/>
                  <a:gd name="T10" fmla="*/ 0 w 11619"/>
                  <a:gd name="T11" fmla="*/ 0 h 16659"/>
                  <a:gd name="T12" fmla="*/ 0 w 11619"/>
                  <a:gd name="T13" fmla="*/ 0 h 16659"/>
                  <a:gd name="T14" fmla="*/ 0 w 11619"/>
                  <a:gd name="T15" fmla="*/ 0 h 16659"/>
                  <a:gd name="T16" fmla="*/ 0 w 11619"/>
                  <a:gd name="T17" fmla="*/ 0 h 16659"/>
                  <a:gd name="T18" fmla="*/ 0 w 11619"/>
                  <a:gd name="T19" fmla="*/ 0 h 16659"/>
                  <a:gd name="T20" fmla="*/ 0 w 11619"/>
                  <a:gd name="T21" fmla="*/ 0 h 16659"/>
                  <a:gd name="T22" fmla="*/ 0 w 11619"/>
                  <a:gd name="T23" fmla="*/ 0 h 16659"/>
                  <a:gd name="T24" fmla="*/ 0 w 11619"/>
                  <a:gd name="T25" fmla="*/ 0 h 16659"/>
                  <a:gd name="T26" fmla="*/ 0 w 11619"/>
                  <a:gd name="T27" fmla="*/ 0 h 16659"/>
                  <a:gd name="T28" fmla="*/ 0 w 11619"/>
                  <a:gd name="T29" fmla="*/ 0 h 16659"/>
                  <a:gd name="T30" fmla="*/ 0 w 11619"/>
                  <a:gd name="T31" fmla="*/ 0 h 16659"/>
                  <a:gd name="T32" fmla="*/ 0 w 11619"/>
                  <a:gd name="T33" fmla="*/ 0 h 16659"/>
                  <a:gd name="T34" fmla="*/ 0 w 11619"/>
                  <a:gd name="T35" fmla="*/ 0 h 16659"/>
                  <a:gd name="T36" fmla="*/ 0 w 11619"/>
                  <a:gd name="T37" fmla="*/ 0 h 16659"/>
                  <a:gd name="T38" fmla="*/ 0 w 11619"/>
                  <a:gd name="T39" fmla="*/ 0 h 16659"/>
                  <a:gd name="T40" fmla="*/ 0 w 11619"/>
                  <a:gd name="T41" fmla="*/ 0 h 16659"/>
                  <a:gd name="T42" fmla="*/ 0 w 11619"/>
                  <a:gd name="T43" fmla="*/ 0 h 16659"/>
                  <a:gd name="T44" fmla="*/ 0 w 11619"/>
                  <a:gd name="T45" fmla="*/ 0 h 16659"/>
                  <a:gd name="T46" fmla="*/ 0 w 11619"/>
                  <a:gd name="T47" fmla="*/ 0 h 16659"/>
                  <a:gd name="T48" fmla="*/ 0 w 11619"/>
                  <a:gd name="T49" fmla="*/ 0 h 16659"/>
                  <a:gd name="T50" fmla="*/ 0 w 11619"/>
                  <a:gd name="T51" fmla="*/ 0 h 16659"/>
                  <a:gd name="T52" fmla="*/ 0 w 11619"/>
                  <a:gd name="T53" fmla="*/ 0 h 16659"/>
                  <a:gd name="T54" fmla="*/ 0 w 11619"/>
                  <a:gd name="T55" fmla="*/ 0 h 16659"/>
                  <a:gd name="T56" fmla="*/ 0 w 11619"/>
                  <a:gd name="T57" fmla="*/ 0 h 16659"/>
                  <a:gd name="T58" fmla="*/ 0 w 11619"/>
                  <a:gd name="T59" fmla="*/ 0 h 16659"/>
                  <a:gd name="T60" fmla="*/ 0 w 11619"/>
                  <a:gd name="T61" fmla="*/ 0 h 16659"/>
                  <a:gd name="T62" fmla="*/ 0 w 11619"/>
                  <a:gd name="T63" fmla="*/ 0 h 16659"/>
                  <a:gd name="T64" fmla="*/ 0 w 11619"/>
                  <a:gd name="T65" fmla="*/ 0 h 16659"/>
                  <a:gd name="T66" fmla="*/ 0 w 11619"/>
                  <a:gd name="T67" fmla="*/ 0 h 16659"/>
                  <a:gd name="T68" fmla="*/ 0 w 11619"/>
                  <a:gd name="T69" fmla="*/ 0 h 16659"/>
                  <a:gd name="T70" fmla="*/ 0 w 11619"/>
                  <a:gd name="T71" fmla="*/ 0 h 16659"/>
                  <a:gd name="T72" fmla="*/ 0 w 11619"/>
                  <a:gd name="T73" fmla="*/ 0 h 16659"/>
                  <a:gd name="T74" fmla="*/ 0 w 11619"/>
                  <a:gd name="T75" fmla="*/ 0 h 16659"/>
                  <a:gd name="T76" fmla="*/ 0 w 11619"/>
                  <a:gd name="T77" fmla="*/ 0 h 16659"/>
                  <a:gd name="T78" fmla="*/ 0 w 11619"/>
                  <a:gd name="T79" fmla="*/ 0 h 16659"/>
                  <a:gd name="T80" fmla="*/ 0 w 11619"/>
                  <a:gd name="T81" fmla="*/ 0 h 16659"/>
                  <a:gd name="T82" fmla="*/ 0 w 11619"/>
                  <a:gd name="T83" fmla="*/ 0 h 16659"/>
                  <a:gd name="T84" fmla="*/ 0 w 11619"/>
                  <a:gd name="T85" fmla="*/ 0 h 16659"/>
                  <a:gd name="T86" fmla="*/ 0 w 11619"/>
                  <a:gd name="T87" fmla="*/ 0 h 16659"/>
                  <a:gd name="T88" fmla="*/ 0 w 11619"/>
                  <a:gd name="T89" fmla="*/ 0 h 16659"/>
                  <a:gd name="T90" fmla="*/ 0 w 11619"/>
                  <a:gd name="T91" fmla="*/ 0 h 16659"/>
                  <a:gd name="T92" fmla="*/ 0 w 11619"/>
                  <a:gd name="T93" fmla="*/ 0 h 16659"/>
                  <a:gd name="T94" fmla="*/ 0 w 11619"/>
                  <a:gd name="T95" fmla="*/ 0 h 16659"/>
                  <a:gd name="T96" fmla="*/ 0 w 11619"/>
                  <a:gd name="T97" fmla="*/ 0 h 16659"/>
                  <a:gd name="T98" fmla="*/ 0 w 11619"/>
                  <a:gd name="T99" fmla="*/ 0 h 16659"/>
                  <a:gd name="T100" fmla="*/ 0 w 11619"/>
                  <a:gd name="T101" fmla="*/ 0 h 16659"/>
                  <a:gd name="T102" fmla="*/ 0 w 11619"/>
                  <a:gd name="T103" fmla="*/ 0 h 16659"/>
                  <a:gd name="T104" fmla="*/ 0 w 11619"/>
                  <a:gd name="T105" fmla="*/ 0 h 16659"/>
                  <a:gd name="T106" fmla="*/ 0 w 11619"/>
                  <a:gd name="T107" fmla="*/ 0 h 16659"/>
                  <a:gd name="T108" fmla="*/ 0 w 11619"/>
                  <a:gd name="T109" fmla="*/ 0 h 16659"/>
                  <a:gd name="T110" fmla="*/ 0 w 11619"/>
                  <a:gd name="T111" fmla="*/ 0 h 16659"/>
                  <a:gd name="T112" fmla="*/ 0 w 11619"/>
                  <a:gd name="T113" fmla="*/ 0 h 16659"/>
                  <a:gd name="T114" fmla="*/ 0 w 11619"/>
                  <a:gd name="T115" fmla="*/ 0 h 16659"/>
                  <a:gd name="T116" fmla="*/ 0 w 11619"/>
                  <a:gd name="T117" fmla="*/ 0 h 166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619" h="16659">
                    <a:moveTo>
                      <a:pt x="3833" y="16659"/>
                    </a:moveTo>
                    <a:lnTo>
                      <a:pt x="3833" y="16553"/>
                    </a:lnTo>
                    <a:lnTo>
                      <a:pt x="3833" y="16447"/>
                    </a:lnTo>
                    <a:lnTo>
                      <a:pt x="3833" y="16343"/>
                    </a:lnTo>
                    <a:lnTo>
                      <a:pt x="3833" y="16239"/>
                    </a:lnTo>
                    <a:lnTo>
                      <a:pt x="3833" y="16136"/>
                    </a:lnTo>
                    <a:lnTo>
                      <a:pt x="3833" y="16035"/>
                    </a:lnTo>
                    <a:lnTo>
                      <a:pt x="3833" y="15934"/>
                    </a:lnTo>
                    <a:lnTo>
                      <a:pt x="3833" y="15835"/>
                    </a:lnTo>
                    <a:lnTo>
                      <a:pt x="3833" y="15736"/>
                    </a:lnTo>
                    <a:lnTo>
                      <a:pt x="3833" y="15639"/>
                    </a:lnTo>
                    <a:lnTo>
                      <a:pt x="3833" y="15542"/>
                    </a:lnTo>
                    <a:lnTo>
                      <a:pt x="3833" y="15446"/>
                    </a:lnTo>
                    <a:lnTo>
                      <a:pt x="3833" y="15351"/>
                    </a:lnTo>
                    <a:lnTo>
                      <a:pt x="3833" y="15256"/>
                    </a:lnTo>
                    <a:lnTo>
                      <a:pt x="3833" y="15163"/>
                    </a:lnTo>
                    <a:lnTo>
                      <a:pt x="3833" y="15070"/>
                    </a:lnTo>
                    <a:lnTo>
                      <a:pt x="3833" y="14978"/>
                    </a:lnTo>
                    <a:lnTo>
                      <a:pt x="3833" y="14885"/>
                    </a:lnTo>
                    <a:lnTo>
                      <a:pt x="3833" y="14792"/>
                    </a:lnTo>
                    <a:lnTo>
                      <a:pt x="3833" y="14697"/>
                    </a:lnTo>
                    <a:lnTo>
                      <a:pt x="3833" y="14601"/>
                    </a:lnTo>
                    <a:lnTo>
                      <a:pt x="3833" y="14504"/>
                    </a:lnTo>
                    <a:lnTo>
                      <a:pt x="3833" y="14405"/>
                    </a:lnTo>
                    <a:lnTo>
                      <a:pt x="3833" y="14306"/>
                    </a:lnTo>
                    <a:lnTo>
                      <a:pt x="3833" y="14206"/>
                    </a:lnTo>
                    <a:lnTo>
                      <a:pt x="3833" y="14105"/>
                    </a:lnTo>
                    <a:lnTo>
                      <a:pt x="3833" y="14003"/>
                    </a:lnTo>
                    <a:lnTo>
                      <a:pt x="3833" y="13899"/>
                    </a:lnTo>
                    <a:lnTo>
                      <a:pt x="3833" y="13795"/>
                    </a:lnTo>
                    <a:lnTo>
                      <a:pt x="3833" y="13690"/>
                    </a:lnTo>
                    <a:lnTo>
                      <a:pt x="3833" y="13583"/>
                    </a:lnTo>
                    <a:lnTo>
                      <a:pt x="3833" y="13476"/>
                    </a:lnTo>
                    <a:lnTo>
                      <a:pt x="3831" y="13370"/>
                    </a:lnTo>
                    <a:lnTo>
                      <a:pt x="3830" y="13266"/>
                    </a:lnTo>
                    <a:lnTo>
                      <a:pt x="3827" y="13163"/>
                    </a:lnTo>
                    <a:lnTo>
                      <a:pt x="3823" y="13060"/>
                    </a:lnTo>
                    <a:lnTo>
                      <a:pt x="3818" y="12960"/>
                    </a:lnTo>
                    <a:lnTo>
                      <a:pt x="3811" y="12860"/>
                    </a:lnTo>
                    <a:lnTo>
                      <a:pt x="3803" y="12761"/>
                    </a:lnTo>
                    <a:lnTo>
                      <a:pt x="3795" y="12664"/>
                    </a:lnTo>
                    <a:lnTo>
                      <a:pt x="3784" y="12567"/>
                    </a:lnTo>
                    <a:lnTo>
                      <a:pt x="3773" y="12472"/>
                    </a:lnTo>
                    <a:lnTo>
                      <a:pt x="3760" y="12378"/>
                    </a:lnTo>
                    <a:lnTo>
                      <a:pt x="3747" y="12284"/>
                    </a:lnTo>
                    <a:lnTo>
                      <a:pt x="3732" y="12192"/>
                    </a:lnTo>
                    <a:lnTo>
                      <a:pt x="3717" y="12102"/>
                    </a:lnTo>
                    <a:lnTo>
                      <a:pt x="3700" y="12012"/>
                    </a:lnTo>
                    <a:lnTo>
                      <a:pt x="3681" y="11923"/>
                    </a:lnTo>
                    <a:lnTo>
                      <a:pt x="3661" y="11836"/>
                    </a:lnTo>
                    <a:lnTo>
                      <a:pt x="3641" y="11750"/>
                    </a:lnTo>
                    <a:lnTo>
                      <a:pt x="3619" y="11665"/>
                    </a:lnTo>
                    <a:lnTo>
                      <a:pt x="3596" y="11581"/>
                    </a:lnTo>
                    <a:lnTo>
                      <a:pt x="3571" y="11498"/>
                    </a:lnTo>
                    <a:lnTo>
                      <a:pt x="3546" y="11416"/>
                    </a:lnTo>
                    <a:lnTo>
                      <a:pt x="3520" y="11336"/>
                    </a:lnTo>
                    <a:lnTo>
                      <a:pt x="3492" y="11256"/>
                    </a:lnTo>
                    <a:lnTo>
                      <a:pt x="3463" y="11178"/>
                    </a:lnTo>
                    <a:lnTo>
                      <a:pt x="3433" y="11101"/>
                    </a:lnTo>
                    <a:lnTo>
                      <a:pt x="3402" y="11025"/>
                    </a:lnTo>
                    <a:lnTo>
                      <a:pt x="3369" y="10950"/>
                    </a:lnTo>
                    <a:lnTo>
                      <a:pt x="3335" y="10875"/>
                    </a:lnTo>
                    <a:lnTo>
                      <a:pt x="3301" y="10802"/>
                    </a:lnTo>
                    <a:lnTo>
                      <a:pt x="3264" y="10731"/>
                    </a:lnTo>
                    <a:lnTo>
                      <a:pt x="3228" y="10661"/>
                    </a:lnTo>
                    <a:lnTo>
                      <a:pt x="3152" y="10522"/>
                    </a:lnTo>
                    <a:lnTo>
                      <a:pt x="3076" y="10385"/>
                    </a:lnTo>
                    <a:lnTo>
                      <a:pt x="2999" y="10249"/>
                    </a:lnTo>
                    <a:lnTo>
                      <a:pt x="2920" y="10115"/>
                    </a:lnTo>
                    <a:lnTo>
                      <a:pt x="2841" y="9982"/>
                    </a:lnTo>
                    <a:lnTo>
                      <a:pt x="2761" y="9851"/>
                    </a:lnTo>
                    <a:lnTo>
                      <a:pt x="2680" y="9721"/>
                    </a:lnTo>
                    <a:lnTo>
                      <a:pt x="2598" y="9593"/>
                    </a:lnTo>
                    <a:lnTo>
                      <a:pt x="2516" y="9467"/>
                    </a:lnTo>
                    <a:lnTo>
                      <a:pt x="2432" y="9343"/>
                    </a:lnTo>
                    <a:lnTo>
                      <a:pt x="2348" y="9219"/>
                    </a:lnTo>
                    <a:lnTo>
                      <a:pt x="2262" y="9096"/>
                    </a:lnTo>
                    <a:lnTo>
                      <a:pt x="2176" y="8976"/>
                    </a:lnTo>
                    <a:lnTo>
                      <a:pt x="2089" y="8857"/>
                    </a:lnTo>
                    <a:lnTo>
                      <a:pt x="2001" y="8741"/>
                    </a:lnTo>
                    <a:lnTo>
                      <a:pt x="1912" y="8625"/>
                    </a:lnTo>
                    <a:lnTo>
                      <a:pt x="1823" y="8510"/>
                    </a:lnTo>
                    <a:lnTo>
                      <a:pt x="1734" y="8396"/>
                    </a:lnTo>
                    <a:lnTo>
                      <a:pt x="1647" y="8282"/>
                    </a:lnTo>
                    <a:lnTo>
                      <a:pt x="1560" y="8168"/>
                    </a:lnTo>
                    <a:lnTo>
                      <a:pt x="1475" y="8054"/>
                    </a:lnTo>
                    <a:lnTo>
                      <a:pt x="1391" y="7939"/>
                    </a:lnTo>
                    <a:lnTo>
                      <a:pt x="1307" y="7826"/>
                    </a:lnTo>
                    <a:lnTo>
                      <a:pt x="1224" y="7712"/>
                    </a:lnTo>
                    <a:lnTo>
                      <a:pt x="1143" y="7598"/>
                    </a:lnTo>
                    <a:lnTo>
                      <a:pt x="1062" y="7484"/>
                    </a:lnTo>
                    <a:lnTo>
                      <a:pt x="982" y="7371"/>
                    </a:lnTo>
                    <a:lnTo>
                      <a:pt x="904" y="7257"/>
                    </a:lnTo>
                    <a:lnTo>
                      <a:pt x="825" y="7143"/>
                    </a:lnTo>
                    <a:lnTo>
                      <a:pt x="749" y="7030"/>
                    </a:lnTo>
                    <a:lnTo>
                      <a:pt x="673" y="6917"/>
                    </a:lnTo>
                    <a:lnTo>
                      <a:pt x="597" y="6803"/>
                    </a:lnTo>
                    <a:lnTo>
                      <a:pt x="561" y="6747"/>
                    </a:lnTo>
                    <a:lnTo>
                      <a:pt x="525" y="6688"/>
                    </a:lnTo>
                    <a:lnTo>
                      <a:pt x="491" y="6630"/>
                    </a:lnTo>
                    <a:lnTo>
                      <a:pt x="458" y="6570"/>
                    </a:lnTo>
                    <a:lnTo>
                      <a:pt x="426" y="6510"/>
                    </a:lnTo>
                    <a:lnTo>
                      <a:pt x="395" y="6449"/>
                    </a:lnTo>
                    <a:lnTo>
                      <a:pt x="365" y="6388"/>
                    </a:lnTo>
                    <a:lnTo>
                      <a:pt x="337" y="6325"/>
                    </a:lnTo>
                    <a:lnTo>
                      <a:pt x="310" y="6262"/>
                    </a:lnTo>
                    <a:lnTo>
                      <a:pt x="283" y="6198"/>
                    </a:lnTo>
                    <a:lnTo>
                      <a:pt x="258" y="6134"/>
                    </a:lnTo>
                    <a:lnTo>
                      <a:pt x="235" y="6068"/>
                    </a:lnTo>
                    <a:lnTo>
                      <a:pt x="212" y="6003"/>
                    </a:lnTo>
                    <a:lnTo>
                      <a:pt x="190" y="5936"/>
                    </a:lnTo>
                    <a:lnTo>
                      <a:pt x="170" y="5868"/>
                    </a:lnTo>
                    <a:lnTo>
                      <a:pt x="150" y="5800"/>
                    </a:lnTo>
                    <a:lnTo>
                      <a:pt x="132" y="5731"/>
                    </a:lnTo>
                    <a:lnTo>
                      <a:pt x="115" y="5661"/>
                    </a:lnTo>
                    <a:lnTo>
                      <a:pt x="99" y="5592"/>
                    </a:lnTo>
                    <a:lnTo>
                      <a:pt x="84" y="5521"/>
                    </a:lnTo>
                    <a:lnTo>
                      <a:pt x="71" y="5449"/>
                    </a:lnTo>
                    <a:lnTo>
                      <a:pt x="59" y="5377"/>
                    </a:lnTo>
                    <a:lnTo>
                      <a:pt x="48" y="5304"/>
                    </a:lnTo>
                    <a:lnTo>
                      <a:pt x="37" y="5229"/>
                    </a:lnTo>
                    <a:lnTo>
                      <a:pt x="29" y="5154"/>
                    </a:lnTo>
                    <a:lnTo>
                      <a:pt x="22" y="5079"/>
                    </a:lnTo>
                    <a:lnTo>
                      <a:pt x="14" y="5003"/>
                    </a:lnTo>
                    <a:lnTo>
                      <a:pt x="9" y="4926"/>
                    </a:lnTo>
                    <a:lnTo>
                      <a:pt x="5" y="4849"/>
                    </a:lnTo>
                    <a:lnTo>
                      <a:pt x="3" y="4770"/>
                    </a:lnTo>
                    <a:lnTo>
                      <a:pt x="1" y="4691"/>
                    </a:lnTo>
                    <a:lnTo>
                      <a:pt x="0" y="4611"/>
                    </a:lnTo>
                    <a:lnTo>
                      <a:pt x="2" y="4509"/>
                    </a:lnTo>
                    <a:lnTo>
                      <a:pt x="6" y="4408"/>
                    </a:lnTo>
                    <a:lnTo>
                      <a:pt x="12" y="4307"/>
                    </a:lnTo>
                    <a:lnTo>
                      <a:pt x="23" y="4206"/>
                    </a:lnTo>
                    <a:lnTo>
                      <a:pt x="35" y="4105"/>
                    </a:lnTo>
                    <a:lnTo>
                      <a:pt x="51" y="4004"/>
                    </a:lnTo>
                    <a:lnTo>
                      <a:pt x="69" y="3904"/>
                    </a:lnTo>
                    <a:lnTo>
                      <a:pt x="90" y="3804"/>
                    </a:lnTo>
                    <a:lnTo>
                      <a:pt x="114" y="3704"/>
                    </a:lnTo>
                    <a:lnTo>
                      <a:pt x="141" y="3605"/>
                    </a:lnTo>
                    <a:lnTo>
                      <a:pt x="170" y="3506"/>
                    </a:lnTo>
                    <a:lnTo>
                      <a:pt x="202" y="3407"/>
                    </a:lnTo>
                    <a:lnTo>
                      <a:pt x="237" y="3307"/>
                    </a:lnTo>
                    <a:lnTo>
                      <a:pt x="276" y="3208"/>
                    </a:lnTo>
                    <a:lnTo>
                      <a:pt x="316" y="3110"/>
                    </a:lnTo>
                    <a:lnTo>
                      <a:pt x="359" y="3011"/>
                    </a:lnTo>
                    <a:lnTo>
                      <a:pt x="406" y="2913"/>
                    </a:lnTo>
                    <a:lnTo>
                      <a:pt x="455" y="2815"/>
                    </a:lnTo>
                    <a:lnTo>
                      <a:pt x="507" y="2718"/>
                    </a:lnTo>
                    <a:lnTo>
                      <a:pt x="562" y="2620"/>
                    </a:lnTo>
                    <a:lnTo>
                      <a:pt x="619" y="2523"/>
                    </a:lnTo>
                    <a:lnTo>
                      <a:pt x="679" y="2426"/>
                    </a:lnTo>
                    <a:lnTo>
                      <a:pt x="743" y="2329"/>
                    </a:lnTo>
                    <a:lnTo>
                      <a:pt x="809" y="2232"/>
                    </a:lnTo>
                    <a:lnTo>
                      <a:pt x="877" y="2136"/>
                    </a:lnTo>
                    <a:lnTo>
                      <a:pt x="949" y="2039"/>
                    </a:lnTo>
                    <a:lnTo>
                      <a:pt x="1023" y="1943"/>
                    </a:lnTo>
                    <a:lnTo>
                      <a:pt x="1100" y="1847"/>
                    </a:lnTo>
                    <a:lnTo>
                      <a:pt x="1179" y="1751"/>
                    </a:lnTo>
                    <a:lnTo>
                      <a:pt x="1263" y="1656"/>
                    </a:lnTo>
                    <a:lnTo>
                      <a:pt x="1348" y="1560"/>
                    </a:lnTo>
                    <a:lnTo>
                      <a:pt x="1437" y="1465"/>
                    </a:lnTo>
                    <a:lnTo>
                      <a:pt x="1527" y="1372"/>
                    </a:lnTo>
                    <a:lnTo>
                      <a:pt x="1623" y="1281"/>
                    </a:lnTo>
                    <a:lnTo>
                      <a:pt x="1720" y="1194"/>
                    </a:lnTo>
                    <a:lnTo>
                      <a:pt x="1820" y="1110"/>
                    </a:lnTo>
                    <a:lnTo>
                      <a:pt x="1923" y="1029"/>
                    </a:lnTo>
                    <a:lnTo>
                      <a:pt x="2030" y="951"/>
                    </a:lnTo>
                    <a:lnTo>
                      <a:pt x="2140" y="876"/>
                    </a:lnTo>
                    <a:lnTo>
                      <a:pt x="2252" y="804"/>
                    </a:lnTo>
                    <a:lnTo>
                      <a:pt x="2368" y="735"/>
                    </a:lnTo>
                    <a:lnTo>
                      <a:pt x="2486" y="670"/>
                    </a:lnTo>
                    <a:lnTo>
                      <a:pt x="2607" y="607"/>
                    </a:lnTo>
                    <a:lnTo>
                      <a:pt x="2731" y="548"/>
                    </a:lnTo>
                    <a:lnTo>
                      <a:pt x="2859" y="491"/>
                    </a:lnTo>
                    <a:lnTo>
                      <a:pt x="2989" y="438"/>
                    </a:lnTo>
                    <a:lnTo>
                      <a:pt x="3123" y="388"/>
                    </a:lnTo>
                    <a:lnTo>
                      <a:pt x="3259" y="340"/>
                    </a:lnTo>
                    <a:lnTo>
                      <a:pt x="3399" y="296"/>
                    </a:lnTo>
                    <a:lnTo>
                      <a:pt x="3541" y="255"/>
                    </a:lnTo>
                    <a:lnTo>
                      <a:pt x="3686" y="217"/>
                    </a:lnTo>
                    <a:lnTo>
                      <a:pt x="3835" y="182"/>
                    </a:lnTo>
                    <a:lnTo>
                      <a:pt x="3986" y="150"/>
                    </a:lnTo>
                    <a:lnTo>
                      <a:pt x="4141" y="122"/>
                    </a:lnTo>
                    <a:lnTo>
                      <a:pt x="4299" y="96"/>
                    </a:lnTo>
                    <a:lnTo>
                      <a:pt x="4459" y="73"/>
                    </a:lnTo>
                    <a:lnTo>
                      <a:pt x="4622" y="53"/>
                    </a:lnTo>
                    <a:lnTo>
                      <a:pt x="4790" y="36"/>
                    </a:lnTo>
                    <a:lnTo>
                      <a:pt x="4959" y="24"/>
                    </a:lnTo>
                    <a:lnTo>
                      <a:pt x="5132" y="13"/>
                    </a:lnTo>
                    <a:lnTo>
                      <a:pt x="5308" y="6"/>
                    </a:lnTo>
                    <a:lnTo>
                      <a:pt x="5487" y="2"/>
                    </a:lnTo>
                    <a:lnTo>
                      <a:pt x="5668" y="0"/>
                    </a:lnTo>
                    <a:lnTo>
                      <a:pt x="5853" y="2"/>
                    </a:lnTo>
                    <a:lnTo>
                      <a:pt x="6044" y="5"/>
                    </a:lnTo>
                    <a:lnTo>
                      <a:pt x="6231" y="11"/>
                    </a:lnTo>
                    <a:lnTo>
                      <a:pt x="6413" y="21"/>
                    </a:lnTo>
                    <a:lnTo>
                      <a:pt x="6594" y="33"/>
                    </a:lnTo>
                    <a:lnTo>
                      <a:pt x="6771" y="49"/>
                    </a:lnTo>
                    <a:lnTo>
                      <a:pt x="6944" y="67"/>
                    </a:lnTo>
                    <a:lnTo>
                      <a:pt x="7115" y="87"/>
                    </a:lnTo>
                    <a:lnTo>
                      <a:pt x="7282" y="111"/>
                    </a:lnTo>
                    <a:lnTo>
                      <a:pt x="7445" y="140"/>
                    </a:lnTo>
                    <a:lnTo>
                      <a:pt x="7605" y="170"/>
                    </a:lnTo>
                    <a:lnTo>
                      <a:pt x="7762" y="202"/>
                    </a:lnTo>
                    <a:lnTo>
                      <a:pt x="7916" y="239"/>
                    </a:lnTo>
                    <a:lnTo>
                      <a:pt x="8067" y="278"/>
                    </a:lnTo>
                    <a:lnTo>
                      <a:pt x="8213" y="320"/>
                    </a:lnTo>
                    <a:lnTo>
                      <a:pt x="8357" y="365"/>
                    </a:lnTo>
                    <a:lnTo>
                      <a:pt x="8497" y="413"/>
                    </a:lnTo>
                    <a:lnTo>
                      <a:pt x="8634" y="464"/>
                    </a:lnTo>
                    <a:lnTo>
                      <a:pt x="8768" y="518"/>
                    </a:lnTo>
                    <a:lnTo>
                      <a:pt x="8898" y="576"/>
                    </a:lnTo>
                    <a:lnTo>
                      <a:pt x="9026" y="636"/>
                    </a:lnTo>
                    <a:lnTo>
                      <a:pt x="9149" y="699"/>
                    </a:lnTo>
                    <a:lnTo>
                      <a:pt x="9269" y="766"/>
                    </a:lnTo>
                    <a:lnTo>
                      <a:pt x="9386" y="834"/>
                    </a:lnTo>
                    <a:lnTo>
                      <a:pt x="9500" y="906"/>
                    </a:lnTo>
                    <a:lnTo>
                      <a:pt x="9611" y="982"/>
                    </a:lnTo>
                    <a:lnTo>
                      <a:pt x="9717" y="1060"/>
                    </a:lnTo>
                    <a:lnTo>
                      <a:pt x="9822" y="1140"/>
                    </a:lnTo>
                    <a:lnTo>
                      <a:pt x="9922" y="1225"/>
                    </a:lnTo>
                    <a:lnTo>
                      <a:pt x="10019" y="1311"/>
                    </a:lnTo>
                    <a:lnTo>
                      <a:pt x="10114" y="1402"/>
                    </a:lnTo>
                    <a:lnTo>
                      <a:pt x="10203" y="1495"/>
                    </a:lnTo>
                    <a:lnTo>
                      <a:pt x="10291" y="1591"/>
                    </a:lnTo>
                    <a:lnTo>
                      <a:pt x="10375" y="1688"/>
                    </a:lnTo>
                    <a:lnTo>
                      <a:pt x="10455" y="1786"/>
                    </a:lnTo>
                    <a:lnTo>
                      <a:pt x="10534" y="1883"/>
                    </a:lnTo>
                    <a:lnTo>
                      <a:pt x="10610" y="1980"/>
                    </a:lnTo>
                    <a:lnTo>
                      <a:pt x="10682" y="2076"/>
                    </a:lnTo>
                    <a:lnTo>
                      <a:pt x="10752" y="2173"/>
                    </a:lnTo>
                    <a:lnTo>
                      <a:pt x="10820" y="2269"/>
                    </a:lnTo>
                    <a:lnTo>
                      <a:pt x="10885" y="2365"/>
                    </a:lnTo>
                    <a:lnTo>
                      <a:pt x="10946" y="2461"/>
                    </a:lnTo>
                    <a:lnTo>
                      <a:pt x="11006" y="2557"/>
                    </a:lnTo>
                    <a:lnTo>
                      <a:pt x="11062" y="2653"/>
                    </a:lnTo>
                    <a:lnTo>
                      <a:pt x="11116" y="2748"/>
                    </a:lnTo>
                    <a:lnTo>
                      <a:pt x="11167" y="2843"/>
                    </a:lnTo>
                    <a:lnTo>
                      <a:pt x="11215" y="2938"/>
                    </a:lnTo>
                    <a:lnTo>
                      <a:pt x="11261" y="3033"/>
                    </a:lnTo>
                    <a:lnTo>
                      <a:pt x="11304" y="3127"/>
                    </a:lnTo>
                    <a:lnTo>
                      <a:pt x="11343" y="3222"/>
                    </a:lnTo>
                    <a:lnTo>
                      <a:pt x="11381" y="3316"/>
                    </a:lnTo>
                    <a:lnTo>
                      <a:pt x="11415" y="3410"/>
                    </a:lnTo>
                    <a:lnTo>
                      <a:pt x="11448" y="3503"/>
                    </a:lnTo>
                    <a:lnTo>
                      <a:pt x="11477" y="3596"/>
                    </a:lnTo>
                    <a:lnTo>
                      <a:pt x="11503" y="3689"/>
                    </a:lnTo>
                    <a:lnTo>
                      <a:pt x="11527" y="3783"/>
                    </a:lnTo>
                    <a:lnTo>
                      <a:pt x="11548" y="3875"/>
                    </a:lnTo>
                    <a:lnTo>
                      <a:pt x="11567" y="3968"/>
                    </a:lnTo>
                    <a:lnTo>
                      <a:pt x="11583" y="4061"/>
                    </a:lnTo>
                    <a:lnTo>
                      <a:pt x="11595" y="4153"/>
                    </a:lnTo>
                    <a:lnTo>
                      <a:pt x="11605" y="4244"/>
                    </a:lnTo>
                    <a:lnTo>
                      <a:pt x="11612" y="4336"/>
                    </a:lnTo>
                    <a:lnTo>
                      <a:pt x="11617" y="4428"/>
                    </a:lnTo>
                    <a:lnTo>
                      <a:pt x="11619" y="4520"/>
                    </a:lnTo>
                    <a:lnTo>
                      <a:pt x="11618" y="4611"/>
                    </a:lnTo>
                    <a:lnTo>
                      <a:pt x="11617" y="4683"/>
                    </a:lnTo>
                    <a:lnTo>
                      <a:pt x="11616" y="4754"/>
                    </a:lnTo>
                    <a:lnTo>
                      <a:pt x="11613" y="4825"/>
                    </a:lnTo>
                    <a:lnTo>
                      <a:pt x="11609" y="4895"/>
                    </a:lnTo>
                    <a:lnTo>
                      <a:pt x="11604" y="4964"/>
                    </a:lnTo>
                    <a:lnTo>
                      <a:pt x="11597" y="5033"/>
                    </a:lnTo>
                    <a:lnTo>
                      <a:pt x="11590" y="5102"/>
                    </a:lnTo>
                    <a:lnTo>
                      <a:pt x="11582" y="5170"/>
                    </a:lnTo>
                    <a:lnTo>
                      <a:pt x="11572" y="5238"/>
                    </a:lnTo>
                    <a:lnTo>
                      <a:pt x="11561" y="5305"/>
                    </a:lnTo>
                    <a:lnTo>
                      <a:pt x="11549" y="5371"/>
                    </a:lnTo>
                    <a:lnTo>
                      <a:pt x="11536" y="5437"/>
                    </a:lnTo>
                    <a:lnTo>
                      <a:pt x="11521" y="5503"/>
                    </a:lnTo>
                    <a:lnTo>
                      <a:pt x="11506" y="5568"/>
                    </a:lnTo>
                    <a:lnTo>
                      <a:pt x="11490" y="5632"/>
                    </a:lnTo>
                    <a:lnTo>
                      <a:pt x="11472" y="5696"/>
                    </a:lnTo>
                    <a:lnTo>
                      <a:pt x="11453" y="5760"/>
                    </a:lnTo>
                    <a:lnTo>
                      <a:pt x="11432" y="5822"/>
                    </a:lnTo>
                    <a:lnTo>
                      <a:pt x="11411" y="5885"/>
                    </a:lnTo>
                    <a:lnTo>
                      <a:pt x="11389" y="5947"/>
                    </a:lnTo>
                    <a:lnTo>
                      <a:pt x="11365" y="6009"/>
                    </a:lnTo>
                    <a:lnTo>
                      <a:pt x="11340" y="6069"/>
                    </a:lnTo>
                    <a:lnTo>
                      <a:pt x="11315" y="6130"/>
                    </a:lnTo>
                    <a:lnTo>
                      <a:pt x="11288" y="6189"/>
                    </a:lnTo>
                    <a:lnTo>
                      <a:pt x="11260" y="6249"/>
                    </a:lnTo>
                    <a:lnTo>
                      <a:pt x="11231" y="6308"/>
                    </a:lnTo>
                    <a:lnTo>
                      <a:pt x="11199" y="6366"/>
                    </a:lnTo>
                    <a:lnTo>
                      <a:pt x="11168" y="6424"/>
                    </a:lnTo>
                    <a:lnTo>
                      <a:pt x="11134" y="6482"/>
                    </a:lnTo>
                    <a:lnTo>
                      <a:pt x="11101" y="6538"/>
                    </a:lnTo>
                    <a:lnTo>
                      <a:pt x="11065" y="6594"/>
                    </a:lnTo>
                    <a:lnTo>
                      <a:pt x="11029" y="6650"/>
                    </a:lnTo>
                    <a:lnTo>
                      <a:pt x="10955" y="6761"/>
                    </a:lnTo>
                    <a:lnTo>
                      <a:pt x="10879" y="6873"/>
                    </a:lnTo>
                    <a:lnTo>
                      <a:pt x="10803" y="6986"/>
                    </a:lnTo>
                    <a:lnTo>
                      <a:pt x="10726" y="7098"/>
                    </a:lnTo>
                    <a:lnTo>
                      <a:pt x="10647" y="7212"/>
                    </a:lnTo>
                    <a:lnTo>
                      <a:pt x="10569" y="7326"/>
                    </a:lnTo>
                    <a:lnTo>
                      <a:pt x="10489" y="7440"/>
                    </a:lnTo>
                    <a:lnTo>
                      <a:pt x="10408" y="7556"/>
                    </a:lnTo>
                    <a:lnTo>
                      <a:pt x="10327" y="7671"/>
                    </a:lnTo>
                    <a:lnTo>
                      <a:pt x="10244" y="7788"/>
                    </a:lnTo>
                    <a:lnTo>
                      <a:pt x="10161" y="7905"/>
                    </a:lnTo>
                    <a:lnTo>
                      <a:pt x="10077" y="8022"/>
                    </a:lnTo>
                    <a:lnTo>
                      <a:pt x="9991" y="8140"/>
                    </a:lnTo>
                    <a:lnTo>
                      <a:pt x="9906" y="8258"/>
                    </a:lnTo>
                    <a:lnTo>
                      <a:pt x="9818" y="8376"/>
                    </a:lnTo>
                    <a:lnTo>
                      <a:pt x="9730" y="8496"/>
                    </a:lnTo>
                    <a:lnTo>
                      <a:pt x="9641" y="8616"/>
                    </a:lnTo>
                    <a:lnTo>
                      <a:pt x="9553" y="8739"/>
                    </a:lnTo>
                    <a:lnTo>
                      <a:pt x="9467" y="8863"/>
                    </a:lnTo>
                    <a:lnTo>
                      <a:pt x="9381" y="8988"/>
                    </a:lnTo>
                    <a:lnTo>
                      <a:pt x="9296" y="9115"/>
                    </a:lnTo>
                    <a:lnTo>
                      <a:pt x="9213" y="9245"/>
                    </a:lnTo>
                    <a:lnTo>
                      <a:pt x="9130" y="9376"/>
                    </a:lnTo>
                    <a:lnTo>
                      <a:pt x="9049" y="9508"/>
                    </a:lnTo>
                    <a:lnTo>
                      <a:pt x="8967" y="9642"/>
                    </a:lnTo>
                    <a:lnTo>
                      <a:pt x="8888" y="9778"/>
                    </a:lnTo>
                    <a:lnTo>
                      <a:pt x="8808" y="9916"/>
                    </a:lnTo>
                    <a:lnTo>
                      <a:pt x="8730" y="10055"/>
                    </a:lnTo>
                    <a:lnTo>
                      <a:pt x="8654" y="10196"/>
                    </a:lnTo>
                    <a:lnTo>
                      <a:pt x="8577" y="10339"/>
                    </a:lnTo>
                    <a:lnTo>
                      <a:pt x="8501" y="10484"/>
                    </a:lnTo>
                    <a:lnTo>
                      <a:pt x="8427" y="10630"/>
                    </a:lnTo>
                    <a:lnTo>
                      <a:pt x="8390" y="10704"/>
                    </a:lnTo>
                    <a:lnTo>
                      <a:pt x="8356" y="10779"/>
                    </a:lnTo>
                    <a:lnTo>
                      <a:pt x="8323" y="10856"/>
                    </a:lnTo>
                    <a:lnTo>
                      <a:pt x="8289" y="10933"/>
                    </a:lnTo>
                    <a:lnTo>
                      <a:pt x="8258" y="11011"/>
                    </a:lnTo>
                    <a:lnTo>
                      <a:pt x="8227" y="11090"/>
                    </a:lnTo>
                    <a:lnTo>
                      <a:pt x="8198" y="11171"/>
                    </a:lnTo>
                    <a:lnTo>
                      <a:pt x="8170" y="11252"/>
                    </a:lnTo>
                    <a:lnTo>
                      <a:pt x="8143" y="11335"/>
                    </a:lnTo>
                    <a:lnTo>
                      <a:pt x="8117" y="11418"/>
                    </a:lnTo>
                    <a:lnTo>
                      <a:pt x="8093" y="11502"/>
                    </a:lnTo>
                    <a:lnTo>
                      <a:pt x="8069" y="11587"/>
                    </a:lnTo>
                    <a:lnTo>
                      <a:pt x="8047" y="11674"/>
                    </a:lnTo>
                    <a:lnTo>
                      <a:pt x="8025" y="11761"/>
                    </a:lnTo>
                    <a:lnTo>
                      <a:pt x="8005" y="11850"/>
                    </a:lnTo>
                    <a:lnTo>
                      <a:pt x="7986" y="11940"/>
                    </a:lnTo>
                    <a:lnTo>
                      <a:pt x="7968" y="12030"/>
                    </a:lnTo>
                    <a:lnTo>
                      <a:pt x="7952" y="12121"/>
                    </a:lnTo>
                    <a:lnTo>
                      <a:pt x="7936" y="12214"/>
                    </a:lnTo>
                    <a:lnTo>
                      <a:pt x="7921" y="12308"/>
                    </a:lnTo>
                    <a:lnTo>
                      <a:pt x="7908" y="12402"/>
                    </a:lnTo>
                    <a:lnTo>
                      <a:pt x="7896" y="12498"/>
                    </a:lnTo>
                    <a:lnTo>
                      <a:pt x="7885" y="12595"/>
                    </a:lnTo>
                    <a:lnTo>
                      <a:pt x="7875" y="12693"/>
                    </a:lnTo>
                    <a:lnTo>
                      <a:pt x="7866" y="12791"/>
                    </a:lnTo>
                    <a:lnTo>
                      <a:pt x="7859" y="12891"/>
                    </a:lnTo>
                    <a:lnTo>
                      <a:pt x="7852" y="12993"/>
                    </a:lnTo>
                    <a:lnTo>
                      <a:pt x="7847" y="13095"/>
                    </a:lnTo>
                    <a:lnTo>
                      <a:pt x="7843" y="13197"/>
                    </a:lnTo>
                    <a:lnTo>
                      <a:pt x="7841" y="13301"/>
                    </a:lnTo>
                    <a:lnTo>
                      <a:pt x="7839" y="13407"/>
                    </a:lnTo>
                    <a:lnTo>
                      <a:pt x="7838" y="13512"/>
                    </a:lnTo>
                    <a:lnTo>
                      <a:pt x="7838" y="13607"/>
                    </a:lnTo>
                    <a:lnTo>
                      <a:pt x="7838" y="13702"/>
                    </a:lnTo>
                    <a:lnTo>
                      <a:pt x="7838" y="13797"/>
                    </a:lnTo>
                    <a:lnTo>
                      <a:pt x="7838" y="13892"/>
                    </a:lnTo>
                    <a:lnTo>
                      <a:pt x="7838" y="13987"/>
                    </a:lnTo>
                    <a:lnTo>
                      <a:pt x="7838" y="14082"/>
                    </a:lnTo>
                    <a:lnTo>
                      <a:pt x="7838" y="14178"/>
                    </a:lnTo>
                    <a:lnTo>
                      <a:pt x="7838" y="14274"/>
                    </a:lnTo>
                    <a:lnTo>
                      <a:pt x="7838" y="14370"/>
                    </a:lnTo>
                    <a:lnTo>
                      <a:pt x="7838" y="14467"/>
                    </a:lnTo>
                    <a:lnTo>
                      <a:pt x="7838" y="14563"/>
                    </a:lnTo>
                    <a:lnTo>
                      <a:pt x="7838" y="14660"/>
                    </a:lnTo>
                    <a:lnTo>
                      <a:pt x="7838" y="14757"/>
                    </a:lnTo>
                    <a:lnTo>
                      <a:pt x="7838" y="14854"/>
                    </a:lnTo>
                    <a:lnTo>
                      <a:pt x="7838" y="14951"/>
                    </a:lnTo>
                    <a:lnTo>
                      <a:pt x="7838" y="15049"/>
                    </a:lnTo>
                    <a:lnTo>
                      <a:pt x="7838" y="15147"/>
                    </a:lnTo>
                    <a:lnTo>
                      <a:pt x="7838" y="15245"/>
                    </a:lnTo>
                    <a:lnTo>
                      <a:pt x="7838" y="15343"/>
                    </a:lnTo>
                    <a:lnTo>
                      <a:pt x="7838" y="15443"/>
                    </a:lnTo>
                    <a:lnTo>
                      <a:pt x="7838" y="15543"/>
                    </a:lnTo>
                    <a:lnTo>
                      <a:pt x="7838" y="15642"/>
                    </a:lnTo>
                    <a:lnTo>
                      <a:pt x="7838" y="15742"/>
                    </a:lnTo>
                    <a:lnTo>
                      <a:pt x="7838" y="15842"/>
                    </a:lnTo>
                    <a:lnTo>
                      <a:pt x="7838" y="15943"/>
                    </a:lnTo>
                    <a:lnTo>
                      <a:pt x="7838" y="16045"/>
                    </a:lnTo>
                    <a:lnTo>
                      <a:pt x="7838" y="16146"/>
                    </a:lnTo>
                    <a:lnTo>
                      <a:pt x="7838" y="16248"/>
                    </a:lnTo>
                    <a:lnTo>
                      <a:pt x="7838" y="16350"/>
                    </a:lnTo>
                    <a:lnTo>
                      <a:pt x="7838" y="16453"/>
                    </a:lnTo>
                    <a:lnTo>
                      <a:pt x="7838" y="16556"/>
                    </a:lnTo>
                    <a:lnTo>
                      <a:pt x="7838" y="16659"/>
                    </a:lnTo>
                    <a:lnTo>
                      <a:pt x="7782" y="16659"/>
                    </a:lnTo>
                    <a:lnTo>
                      <a:pt x="7715" y="16659"/>
                    </a:lnTo>
                    <a:lnTo>
                      <a:pt x="7637" y="16659"/>
                    </a:lnTo>
                    <a:lnTo>
                      <a:pt x="7548" y="16659"/>
                    </a:lnTo>
                    <a:lnTo>
                      <a:pt x="7449" y="16659"/>
                    </a:lnTo>
                    <a:lnTo>
                      <a:pt x="7338" y="16659"/>
                    </a:lnTo>
                    <a:lnTo>
                      <a:pt x="7217" y="16659"/>
                    </a:lnTo>
                    <a:lnTo>
                      <a:pt x="7084" y="16659"/>
                    </a:lnTo>
                    <a:lnTo>
                      <a:pt x="6941" y="16659"/>
                    </a:lnTo>
                    <a:lnTo>
                      <a:pt x="6786" y="16659"/>
                    </a:lnTo>
                    <a:lnTo>
                      <a:pt x="6621" y="16659"/>
                    </a:lnTo>
                    <a:lnTo>
                      <a:pt x="6446" y="16659"/>
                    </a:lnTo>
                    <a:lnTo>
                      <a:pt x="6259" y="16659"/>
                    </a:lnTo>
                    <a:lnTo>
                      <a:pt x="6060" y="16659"/>
                    </a:lnTo>
                    <a:lnTo>
                      <a:pt x="5851" y="16659"/>
                    </a:lnTo>
                    <a:lnTo>
                      <a:pt x="5632" y="16659"/>
                    </a:lnTo>
                    <a:lnTo>
                      <a:pt x="5413" y="16659"/>
                    </a:lnTo>
                    <a:lnTo>
                      <a:pt x="5210" y="16659"/>
                    </a:lnTo>
                    <a:lnTo>
                      <a:pt x="5021" y="16659"/>
                    </a:lnTo>
                    <a:lnTo>
                      <a:pt x="4845" y="16659"/>
                    </a:lnTo>
                    <a:lnTo>
                      <a:pt x="4683" y="16659"/>
                    </a:lnTo>
                    <a:lnTo>
                      <a:pt x="4536" y="16659"/>
                    </a:lnTo>
                    <a:lnTo>
                      <a:pt x="4402" y="16659"/>
                    </a:lnTo>
                    <a:lnTo>
                      <a:pt x="4283" y="16659"/>
                    </a:lnTo>
                    <a:lnTo>
                      <a:pt x="4177" y="16659"/>
                    </a:lnTo>
                    <a:lnTo>
                      <a:pt x="4085" y="16659"/>
                    </a:lnTo>
                    <a:lnTo>
                      <a:pt x="4008" y="16659"/>
                    </a:lnTo>
                    <a:lnTo>
                      <a:pt x="3945" y="16659"/>
                    </a:lnTo>
                    <a:lnTo>
                      <a:pt x="3895" y="16659"/>
                    </a:lnTo>
                    <a:lnTo>
                      <a:pt x="3861" y="16659"/>
                    </a:lnTo>
                    <a:lnTo>
                      <a:pt x="3840" y="16659"/>
                    </a:lnTo>
                    <a:lnTo>
                      <a:pt x="3833" y="1665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22" name="Rectangle 196" descr="Dark horizontal"/>
              <p:cNvSpPr>
                <a:spLocks noChangeArrowheads="1"/>
              </p:cNvSpPr>
              <p:nvPr/>
            </p:nvSpPr>
            <p:spPr bwMode="auto">
              <a:xfrm>
                <a:off x="4098" y="2304"/>
                <a:ext cx="202" cy="160"/>
              </a:xfrm>
              <a:prstGeom prst="rect">
                <a:avLst/>
              </a:prstGeom>
              <a:pattFill prst="ltHorz">
                <a:fgClr>
                  <a:srgbClr val="E60000"/>
                </a:fgClr>
                <a:bgClr>
                  <a:schemeClr val="bg1"/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17 Conector recto"/>
            <p:cNvCxnSpPr/>
            <p:nvPr/>
          </p:nvCxnSpPr>
          <p:spPr bwMode="auto">
            <a:xfrm>
              <a:off x="745331" y="1373981"/>
              <a:ext cx="66158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18 Conector recto"/>
            <p:cNvCxnSpPr>
              <a:endCxn id="22" idx="0"/>
            </p:cNvCxnSpPr>
            <p:nvPr/>
          </p:nvCxnSpPr>
          <p:spPr bwMode="auto">
            <a:xfrm flipH="1">
              <a:off x="811729" y="1373981"/>
              <a:ext cx="69334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19 Forma libre"/>
            <p:cNvSpPr/>
            <p:nvPr/>
          </p:nvSpPr>
          <p:spPr bwMode="auto">
            <a:xfrm>
              <a:off x="735806" y="1362075"/>
              <a:ext cx="145258" cy="76200"/>
            </a:xfrm>
            <a:custGeom>
              <a:avLst/>
              <a:gdLst>
                <a:gd name="connsiteX0" fmla="*/ 0 w 183357"/>
                <a:gd name="connsiteY0" fmla="*/ 30956 h 76200"/>
                <a:gd name="connsiteX1" fmla="*/ 59532 w 183357"/>
                <a:gd name="connsiteY1" fmla="*/ 33338 h 76200"/>
                <a:gd name="connsiteX2" fmla="*/ 71438 w 183357"/>
                <a:gd name="connsiteY2" fmla="*/ 66675 h 76200"/>
                <a:gd name="connsiteX3" fmla="*/ 88107 w 183357"/>
                <a:gd name="connsiteY3" fmla="*/ 14288 h 76200"/>
                <a:gd name="connsiteX4" fmla="*/ 100013 w 183357"/>
                <a:gd name="connsiteY4" fmla="*/ 76200 h 76200"/>
                <a:gd name="connsiteX5" fmla="*/ 119063 w 183357"/>
                <a:gd name="connsiteY5" fmla="*/ 7144 h 76200"/>
                <a:gd name="connsiteX6" fmla="*/ 128588 w 183357"/>
                <a:gd name="connsiteY6" fmla="*/ 66675 h 76200"/>
                <a:gd name="connsiteX7" fmla="*/ 147638 w 183357"/>
                <a:gd name="connsiteY7" fmla="*/ 0 h 76200"/>
                <a:gd name="connsiteX8" fmla="*/ 145257 w 183357"/>
                <a:gd name="connsiteY8" fmla="*/ 47625 h 76200"/>
                <a:gd name="connsiteX9" fmla="*/ 183357 w 183357"/>
                <a:gd name="connsiteY9" fmla="*/ 47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57" h="76200">
                  <a:moveTo>
                    <a:pt x="0" y="30956"/>
                  </a:moveTo>
                  <a:lnTo>
                    <a:pt x="59532" y="33338"/>
                  </a:lnTo>
                  <a:lnTo>
                    <a:pt x="71438" y="66675"/>
                  </a:lnTo>
                  <a:lnTo>
                    <a:pt x="88107" y="14288"/>
                  </a:lnTo>
                  <a:lnTo>
                    <a:pt x="100013" y="76200"/>
                  </a:lnTo>
                  <a:lnTo>
                    <a:pt x="119063" y="7144"/>
                  </a:lnTo>
                  <a:lnTo>
                    <a:pt x="128588" y="66675"/>
                  </a:lnTo>
                  <a:lnTo>
                    <a:pt x="147638" y="0"/>
                  </a:lnTo>
                  <a:lnTo>
                    <a:pt x="145257" y="47625"/>
                  </a:lnTo>
                  <a:lnTo>
                    <a:pt x="183357" y="47625"/>
                  </a:lnTo>
                </a:path>
              </a:pathLst>
            </a:custGeom>
            <a:noFill/>
            <a:ln w="3175" algn="ctr">
              <a:solidFill>
                <a:srgbClr val="E60000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14" descr="G:\_FUNDACION\_Privado\MULTIMEDIA\FOTOS\2016\160126_conecta2Xaccesibilidad\PRIMER DÍA\FOTO DE GRUPO_sin_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6" b="7607"/>
          <a:stretch>
            <a:fillRect/>
          </a:stretch>
        </p:blipFill>
        <p:spPr bwMode="auto">
          <a:xfrm>
            <a:off x="0" y="2100650"/>
            <a:ext cx="9144000" cy="317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://www.burgostv.es/wp-content/uploads/2015/10/BodyPart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7" y="5373216"/>
            <a:ext cx="1106581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ANd9GcRJRnbwvYnxD9-0iQ0NqVhKB5433pEwu4BAf27JpWEy4c_J_vF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14" y="5565558"/>
            <a:ext cx="1519067" cy="4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blog.amfmvending.com/wp-content/uploads/2013/01/san-juan-de-di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14" y="5517119"/>
            <a:ext cx="502991" cy="5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www.afundacion.org/images/socialia_canales/logo_Confederaci%C3%B3n_ASPAC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53" y="5524028"/>
            <a:ext cx="1163096" cy="47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24" y="5464262"/>
            <a:ext cx="718882" cy="56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74" y="5468338"/>
            <a:ext cx="990158" cy="6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6247549" y="750901"/>
            <a:ext cx="20688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Vodafone Rg" pitchFamily="34" charset="0"/>
              </a:rPr>
              <a:t>Con </a:t>
            </a:r>
            <a:r>
              <a:rPr lang="es-ES" sz="3200" b="1" dirty="0" smtClean="0">
                <a:solidFill>
                  <a:schemeClr val="bg1"/>
                </a:solidFill>
                <a:latin typeface="Vodafone Rg" pitchFamily="34" charset="0"/>
              </a:rPr>
              <a:t>+80 </a:t>
            </a:r>
            <a:r>
              <a:rPr lang="es-ES" b="1" dirty="0" smtClean="0">
                <a:solidFill>
                  <a:schemeClr val="bg1"/>
                </a:solidFill>
                <a:latin typeface="Vodafone Rg" pitchFamily="34" charset="0"/>
              </a:rPr>
              <a:t>organizaciones de toda España</a:t>
            </a:r>
            <a:endParaRPr lang="en-GB" b="1" dirty="0">
              <a:solidFill>
                <a:schemeClr val="bg1"/>
              </a:solidFill>
              <a:latin typeface="Vodafone Rg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35498" y="876369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Vodafone Rg" pitchFamily="34" charset="0"/>
              </a:rPr>
              <a:t>#conecta2Xaccesibilidad</a:t>
            </a:r>
          </a:p>
          <a:p>
            <a:pPr marL="0" indent="0">
              <a:buFont typeface="Arial" pitchFamily="34" charset="0"/>
              <a:buNone/>
            </a:pPr>
            <a:r>
              <a:rPr lang="es-ES" sz="2400" dirty="0" smtClean="0">
                <a:solidFill>
                  <a:schemeClr val="bg1"/>
                </a:solidFill>
                <a:latin typeface="Vodafone Rg" pitchFamily="34" charset="0"/>
              </a:rPr>
              <a:t>“la comunidad”</a:t>
            </a:r>
            <a:endParaRPr lang="en-GB" sz="2400" dirty="0" smtClean="0">
              <a:solidFill>
                <a:schemeClr val="bg1"/>
              </a:solidFill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torre.VF-ES\Desktop\MULTIMEDIA\FOTOS\TRABAJO\2016\1601_DESKTOP_KICK OFF\FACEBOOK\00_10_Desktop_enero2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9" y="1875825"/>
            <a:ext cx="5662612" cy="33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mtorre.VF-ES\Desktop\MULTIMEDIA\FOTOS\TRABAJO\2016\1601_DESKTOP_KICK OFF\FACEBOOK\IMG_20160129_134234_AUSTRIA_GERMANY_F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10" y="1499128"/>
            <a:ext cx="25193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mtorre.VF-ES\Desktop\MULTIMEDIA\FOTOS\TRABAJO\2016\1601_DESKTOP_KICK OFF\FACEBOOK\IMG_20160129_125858_POLAND_UK_F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10" y="3000903"/>
            <a:ext cx="25193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mtorre.VF-ES\Desktop\MULTIMEDIA\FOTOS\TRABAJO\2016\1601_DESKTOP_KICK OFF\FACEBOOK\IMG_20160129_130759_FRANCE_PORTUGAL_FV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10" y="4501090"/>
            <a:ext cx="25193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03411"/>
            <a:ext cx="2706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6" y="1153983"/>
            <a:ext cx="20240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 CuadroTexto"/>
          <p:cNvSpPr txBox="1">
            <a:spLocks noChangeArrowheads="1"/>
          </p:cNvSpPr>
          <p:nvPr/>
        </p:nvSpPr>
        <p:spPr bwMode="auto">
          <a:xfrm>
            <a:off x="204788" y="5157192"/>
            <a:ext cx="634460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n-US" sz="2000" dirty="0">
                <a:solidFill>
                  <a:schemeClr val="bg1"/>
                </a:solidFill>
                <a:ea typeface="MS PGothic" pitchFamily="34" charset="-128"/>
              </a:rPr>
              <a:t>8 </a:t>
            </a:r>
            <a:r>
              <a:rPr lang="es-ES" altLang="en-US" sz="2000" dirty="0" smtClean="0">
                <a:solidFill>
                  <a:schemeClr val="bg1"/>
                </a:solidFill>
                <a:ea typeface="MS PGothic" pitchFamily="34" charset="-128"/>
              </a:rPr>
              <a:t>países: España, Bruselas, Alemania, Austria, Francia, Irlanda, Polonia and </a:t>
            </a:r>
            <a:r>
              <a:rPr lang="es-ES" altLang="en-US" sz="2000" dirty="0">
                <a:solidFill>
                  <a:schemeClr val="bg1"/>
                </a:solidFill>
                <a:ea typeface="MS PGothic" pitchFamily="34" charset="-128"/>
              </a:rPr>
              <a:t>Portugal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n-US" sz="2000" dirty="0">
                <a:solidFill>
                  <a:schemeClr val="bg1"/>
                </a:solidFill>
                <a:ea typeface="MS PGothic" pitchFamily="34" charset="-128"/>
              </a:rPr>
              <a:t>E</a:t>
            </a:r>
            <a:r>
              <a:rPr lang="es-ES" altLang="en-US" sz="2000" dirty="0" smtClean="0">
                <a:solidFill>
                  <a:schemeClr val="bg1"/>
                </a:solidFill>
                <a:ea typeface="MS PGothic" pitchFamily="34" charset="-128"/>
              </a:rPr>
              <a:t>n 2 años: </a:t>
            </a:r>
            <a:r>
              <a:rPr lang="es-ES" altLang="en-US" sz="2000" dirty="0">
                <a:solidFill>
                  <a:schemeClr val="bg1"/>
                </a:solidFill>
                <a:ea typeface="MS PGothic" pitchFamily="34" charset="-128"/>
              </a:rPr>
              <a:t>850 </a:t>
            </a:r>
            <a:r>
              <a:rPr lang="es-ES" altLang="en-US" sz="2000" dirty="0" smtClean="0">
                <a:solidFill>
                  <a:schemeClr val="bg1"/>
                </a:solidFill>
                <a:ea typeface="MS PGothic" pitchFamily="34" charset="-128"/>
              </a:rPr>
              <a:t>beneficiarios y </a:t>
            </a:r>
            <a:r>
              <a:rPr lang="es-ES" altLang="en-US" sz="2000" dirty="0">
                <a:solidFill>
                  <a:schemeClr val="bg1"/>
                </a:solidFill>
                <a:ea typeface="MS PGothic" pitchFamily="34" charset="-128"/>
              </a:rPr>
              <a:t>+160 </a:t>
            </a:r>
            <a:r>
              <a:rPr lang="es-ES" altLang="en-US" sz="2000" dirty="0" smtClean="0">
                <a:solidFill>
                  <a:schemeClr val="bg1"/>
                </a:solidFill>
                <a:ea typeface="MS PGothic" pitchFamily="34" charset="-128"/>
              </a:rPr>
              <a:t>profesionales </a:t>
            </a:r>
            <a:endParaRPr lang="en-GB" altLang="en-US" sz="2000" dirty="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20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20032"/>
              </p:ext>
            </p:extLst>
          </p:nvPr>
        </p:nvGraphicFramePr>
        <p:xfrm>
          <a:off x="5142899" y="1082025"/>
          <a:ext cx="709261" cy="71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11" imgW="1057423" imgH="1066667" progId="MSPhotoEd.3">
                  <p:embed/>
                </p:oleObj>
              </mc:Choice>
              <mc:Fallback>
                <p:oleObj r:id="rId11" imgW="1057423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899" y="1082025"/>
                        <a:ext cx="709261" cy="7142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1 Título"/>
          <p:cNvSpPr txBox="1">
            <a:spLocks/>
          </p:cNvSpPr>
          <p:nvPr/>
        </p:nvSpPr>
        <p:spPr>
          <a:xfrm>
            <a:off x="427348" y="60960"/>
            <a:ext cx="8437887" cy="831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PROYECTO DESKTOP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0" y="617289"/>
            <a:ext cx="91440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Vodafone Rg" pitchFamily="34" charset="0"/>
              </a:rPr>
              <a:t>#conecta2Xaccesibilidad - </a:t>
            </a:r>
            <a:r>
              <a:rPr lang="es-ES" sz="2400" dirty="0" smtClean="0">
                <a:solidFill>
                  <a:schemeClr val="bg1"/>
                </a:solidFill>
                <a:latin typeface="Vodafone Rg" pitchFamily="34" charset="0"/>
              </a:rPr>
              <a:t>Internalización</a:t>
            </a:r>
            <a:endParaRPr lang="en-GB" sz="2400" dirty="0" smtClean="0">
              <a:solidFill>
                <a:schemeClr val="bg1"/>
              </a:solidFill>
              <a:latin typeface="Vodafone Rg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7826186" y="150723"/>
            <a:ext cx="1209626" cy="1169565"/>
            <a:chOff x="528145" y="1152431"/>
            <a:chExt cx="578250" cy="662054"/>
          </a:xfrm>
        </p:grpSpPr>
        <p:grpSp>
          <p:nvGrpSpPr>
            <p:cNvPr id="24" name="23 Grupo"/>
            <p:cNvGrpSpPr/>
            <p:nvPr/>
          </p:nvGrpSpPr>
          <p:grpSpPr>
            <a:xfrm>
              <a:off x="528145" y="1152431"/>
              <a:ext cx="578250" cy="662054"/>
              <a:chOff x="1236566" y="1369992"/>
              <a:chExt cx="1143259" cy="1308948"/>
            </a:xfrm>
          </p:grpSpPr>
          <p:sp>
            <p:nvSpPr>
              <p:cNvPr id="31" name="30 Elipse"/>
              <p:cNvSpPr/>
              <p:nvPr/>
            </p:nvSpPr>
            <p:spPr bwMode="auto">
              <a:xfrm>
                <a:off x="1404938" y="1536254"/>
                <a:ext cx="802481" cy="802481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444A4D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n-GB" sz="200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image26.tif"/>
              <p:cNvPicPr/>
              <p:nvPr/>
            </p:nvPicPr>
            <p:blipFill>
              <a:blip r:embed="rId13" cstate="print">
                <a:alphaModFix amt="80919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6566" y="2347559"/>
                <a:ext cx="1143259" cy="331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" name="32 Elipse"/>
              <p:cNvSpPr/>
              <p:nvPr/>
            </p:nvSpPr>
            <p:spPr bwMode="auto">
              <a:xfrm>
                <a:off x="1236567" y="1369992"/>
                <a:ext cx="1143258" cy="114325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33 Elipse"/>
              <p:cNvSpPr/>
              <p:nvPr/>
            </p:nvSpPr>
            <p:spPr bwMode="auto">
              <a:xfrm>
                <a:off x="1336705" y="1470130"/>
                <a:ext cx="942982" cy="942982"/>
              </a:xfrm>
              <a:prstGeom prst="ellipse">
                <a:avLst/>
              </a:prstGeom>
              <a:solidFill>
                <a:srgbClr val="E60000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197"/>
            <p:cNvGrpSpPr>
              <a:grpSpLocks/>
            </p:cNvGrpSpPr>
            <p:nvPr/>
          </p:nvGrpSpPr>
          <p:grpSpPr bwMode="auto">
            <a:xfrm>
              <a:off x="678136" y="1250041"/>
              <a:ext cx="266704" cy="390239"/>
              <a:chOff x="3922" y="1654"/>
              <a:chExt cx="553" cy="810"/>
            </a:xfrm>
          </p:grpSpPr>
          <p:sp>
            <p:nvSpPr>
              <p:cNvPr id="29" name="Freeform 195"/>
              <p:cNvSpPr>
                <a:spLocks/>
              </p:cNvSpPr>
              <p:nvPr/>
            </p:nvSpPr>
            <p:spPr bwMode="auto">
              <a:xfrm>
                <a:off x="3922" y="1654"/>
                <a:ext cx="553" cy="793"/>
              </a:xfrm>
              <a:custGeom>
                <a:avLst/>
                <a:gdLst>
                  <a:gd name="T0" fmla="*/ 0 w 11619"/>
                  <a:gd name="T1" fmla="*/ 0 h 16659"/>
                  <a:gd name="T2" fmla="*/ 0 w 11619"/>
                  <a:gd name="T3" fmla="*/ 0 h 16659"/>
                  <a:gd name="T4" fmla="*/ 0 w 11619"/>
                  <a:gd name="T5" fmla="*/ 0 h 16659"/>
                  <a:gd name="T6" fmla="*/ 0 w 11619"/>
                  <a:gd name="T7" fmla="*/ 0 h 16659"/>
                  <a:gd name="T8" fmla="*/ 0 w 11619"/>
                  <a:gd name="T9" fmla="*/ 0 h 16659"/>
                  <a:gd name="T10" fmla="*/ 0 w 11619"/>
                  <a:gd name="T11" fmla="*/ 0 h 16659"/>
                  <a:gd name="T12" fmla="*/ 0 w 11619"/>
                  <a:gd name="T13" fmla="*/ 0 h 16659"/>
                  <a:gd name="T14" fmla="*/ 0 w 11619"/>
                  <a:gd name="T15" fmla="*/ 0 h 16659"/>
                  <a:gd name="T16" fmla="*/ 0 w 11619"/>
                  <a:gd name="T17" fmla="*/ 0 h 16659"/>
                  <a:gd name="T18" fmla="*/ 0 w 11619"/>
                  <a:gd name="T19" fmla="*/ 0 h 16659"/>
                  <a:gd name="T20" fmla="*/ 0 w 11619"/>
                  <a:gd name="T21" fmla="*/ 0 h 16659"/>
                  <a:gd name="T22" fmla="*/ 0 w 11619"/>
                  <a:gd name="T23" fmla="*/ 0 h 16659"/>
                  <a:gd name="T24" fmla="*/ 0 w 11619"/>
                  <a:gd name="T25" fmla="*/ 0 h 16659"/>
                  <a:gd name="T26" fmla="*/ 0 w 11619"/>
                  <a:gd name="T27" fmla="*/ 0 h 16659"/>
                  <a:gd name="T28" fmla="*/ 0 w 11619"/>
                  <a:gd name="T29" fmla="*/ 0 h 16659"/>
                  <a:gd name="T30" fmla="*/ 0 w 11619"/>
                  <a:gd name="T31" fmla="*/ 0 h 16659"/>
                  <a:gd name="T32" fmla="*/ 0 w 11619"/>
                  <a:gd name="T33" fmla="*/ 0 h 16659"/>
                  <a:gd name="T34" fmla="*/ 0 w 11619"/>
                  <a:gd name="T35" fmla="*/ 0 h 16659"/>
                  <a:gd name="T36" fmla="*/ 0 w 11619"/>
                  <a:gd name="T37" fmla="*/ 0 h 16659"/>
                  <a:gd name="T38" fmla="*/ 0 w 11619"/>
                  <a:gd name="T39" fmla="*/ 0 h 16659"/>
                  <a:gd name="T40" fmla="*/ 0 w 11619"/>
                  <a:gd name="T41" fmla="*/ 0 h 16659"/>
                  <a:gd name="T42" fmla="*/ 0 w 11619"/>
                  <a:gd name="T43" fmla="*/ 0 h 16659"/>
                  <a:gd name="T44" fmla="*/ 0 w 11619"/>
                  <a:gd name="T45" fmla="*/ 0 h 16659"/>
                  <a:gd name="T46" fmla="*/ 0 w 11619"/>
                  <a:gd name="T47" fmla="*/ 0 h 16659"/>
                  <a:gd name="T48" fmla="*/ 0 w 11619"/>
                  <a:gd name="T49" fmla="*/ 0 h 16659"/>
                  <a:gd name="T50" fmla="*/ 0 w 11619"/>
                  <a:gd name="T51" fmla="*/ 0 h 16659"/>
                  <a:gd name="T52" fmla="*/ 0 w 11619"/>
                  <a:gd name="T53" fmla="*/ 0 h 16659"/>
                  <a:gd name="T54" fmla="*/ 0 w 11619"/>
                  <a:gd name="T55" fmla="*/ 0 h 16659"/>
                  <a:gd name="T56" fmla="*/ 0 w 11619"/>
                  <a:gd name="T57" fmla="*/ 0 h 16659"/>
                  <a:gd name="T58" fmla="*/ 0 w 11619"/>
                  <a:gd name="T59" fmla="*/ 0 h 16659"/>
                  <a:gd name="T60" fmla="*/ 0 w 11619"/>
                  <a:gd name="T61" fmla="*/ 0 h 16659"/>
                  <a:gd name="T62" fmla="*/ 0 w 11619"/>
                  <a:gd name="T63" fmla="*/ 0 h 16659"/>
                  <a:gd name="T64" fmla="*/ 0 w 11619"/>
                  <a:gd name="T65" fmla="*/ 0 h 16659"/>
                  <a:gd name="T66" fmla="*/ 0 w 11619"/>
                  <a:gd name="T67" fmla="*/ 0 h 16659"/>
                  <a:gd name="T68" fmla="*/ 0 w 11619"/>
                  <a:gd name="T69" fmla="*/ 0 h 16659"/>
                  <a:gd name="T70" fmla="*/ 0 w 11619"/>
                  <a:gd name="T71" fmla="*/ 0 h 16659"/>
                  <a:gd name="T72" fmla="*/ 0 w 11619"/>
                  <a:gd name="T73" fmla="*/ 0 h 16659"/>
                  <a:gd name="T74" fmla="*/ 0 w 11619"/>
                  <a:gd name="T75" fmla="*/ 0 h 16659"/>
                  <a:gd name="T76" fmla="*/ 0 w 11619"/>
                  <a:gd name="T77" fmla="*/ 0 h 16659"/>
                  <a:gd name="T78" fmla="*/ 0 w 11619"/>
                  <a:gd name="T79" fmla="*/ 0 h 16659"/>
                  <a:gd name="T80" fmla="*/ 0 w 11619"/>
                  <a:gd name="T81" fmla="*/ 0 h 16659"/>
                  <a:gd name="T82" fmla="*/ 0 w 11619"/>
                  <a:gd name="T83" fmla="*/ 0 h 16659"/>
                  <a:gd name="T84" fmla="*/ 0 w 11619"/>
                  <a:gd name="T85" fmla="*/ 0 h 16659"/>
                  <a:gd name="T86" fmla="*/ 0 w 11619"/>
                  <a:gd name="T87" fmla="*/ 0 h 16659"/>
                  <a:gd name="T88" fmla="*/ 0 w 11619"/>
                  <a:gd name="T89" fmla="*/ 0 h 16659"/>
                  <a:gd name="T90" fmla="*/ 0 w 11619"/>
                  <a:gd name="T91" fmla="*/ 0 h 16659"/>
                  <a:gd name="T92" fmla="*/ 0 w 11619"/>
                  <a:gd name="T93" fmla="*/ 0 h 16659"/>
                  <a:gd name="T94" fmla="*/ 0 w 11619"/>
                  <a:gd name="T95" fmla="*/ 0 h 16659"/>
                  <a:gd name="T96" fmla="*/ 0 w 11619"/>
                  <a:gd name="T97" fmla="*/ 0 h 16659"/>
                  <a:gd name="T98" fmla="*/ 0 w 11619"/>
                  <a:gd name="T99" fmla="*/ 0 h 16659"/>
                  <a:gd name="T100" fmla="*/ 0 w 11619"/>
                  <a:gd name="T101" fmla="*/ 0 h 16659"/>
                  <a:gd name="T102" fmla="*/ 0 w 11619"/>
                  <a:gd name="T103" fmla="*/ 0 h 16659"/>
                  <a:gd name="T104" fmla="*/ 0 w 11619"/>
                  <a:gd name="T105" fmla="*/ 0 h 16659"/>
                  <a:gd name="T106" fmla="*/ 0 w 11619"/>
                  <a:gd name="T107" fmla="*/ 0 h 16659"/>
                  <a:gd name="T108" fmla="*/ 0 w 11619"/>
                  <a:gd name="T109" fmla="*/ 0 h 16659"/>
                  <a:gd name="T110" fmla="*/ 0 w 11619"/>
                  <a:gd name="T111" fmla="*/ 0 h 16659"/>
                  <a:gd name="T112" fmla="*/ 0 w 11619"/>
                  <a:gd name="T113" fmla="*/ 0 h 16659"/>
                  <a:gd name="T114" fmla="*/ 0 w 11619"/>
                  <a:gd name="T115" fmla="*/ 0 h 16659"/>
                  <a:gd name="T116" fmla="*/ 0 w 11619"/>
                  <a:gd name="T117" fmla="*/ 0 h 166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619" h="16659">
                    <a:moveTo>
                      <a:pt x="3833" y="16659"/>
                    </a:moveTo>
                    <a:lnTo>
                      <a:pt x="3833" y="16553"/>
                    </a:lnTo>
                    <a:lnTo>
                      <a:pt x="3833" y="16447"/>
                    </a:lnTo>
                    <a:lnTo>
                      <a:pt x="3833" y="16343"/>
                    </a:lnTo>
                    <a:lnTo>
                      <a:pt x="3833" y="16239"/>
                    </a:lnTo>
                    <a:lnTo>
                      <a:pt x="3833" y="16136"/>
                    </a:lnTo>
                    <a:lnTo>
                      <a:pt x="3833" y="16035"/>
                    </a:lnTo>
                    <a:lnTo>
                      <a:pt x="3833" y="15934"/>
                    </a:lnTo>
                    <a:lnTo>
                      <a:pt x="3833" y="15835"/>
                    </a:lnTo>
                    <a:lnTo>
                      <a:pt x="3833" y="15736"/>
                    </a:lnTo>
                    <a:lnTo>
                      <a:pt x="3833" y="15639"/>
                    </a:lnTo>
                    <a:lnTo>
                      <a:pt x="3833" y="15542"/>
                    </a:lnTo>
                    <a:lnTo>
                      <a:pt x="3833" y="15446"/>
                    </a:lnTo>
                    <a:lnTo>
                      <a:pt x="3833" y="15351"/>
                    </a:lnTo>
                    <a:lnTo>
                      <a:pt x="3833" y="15256"/>
                    </a:lnTo>
                    <a:lnTo>
                      <a:pt x="3833" y="15163"/>
                    </a:lnTo>
                    <a:lnTo>
                      <a:pt x="3833" y="15070"/>
                    </a:lnTo>
                    <a:lnTo>
                      <a:pt x="3833" y="14978"/>
                    </a:lnTo>
                    <a:lnTo>
                      <a:pt x="3833" y="14885"/>
                    </a:lnTo>
                    <a:lnTo>
                      <a:pt x="3833" y="14792"/>
                    </a:lnTo>
                    <a:lnTo>
                      <a:pt x="3833" y="14697"/>
                    </a:lnTo>
                    <a:lnTo>
                      <a:pt x="3833" y="14601"/>
                    </a:lnTo>
                    <a:lnTo>
                      <a:pt x="3833" y="14504"/>
                    </a:lnTo>
                    <a:lnTo>
                      <a:pt x="3833" y="14405"/>
                    </a:lnTo>
                    <a:lnTo>
                      <a:pt x="3833" y="14306"/>
                    </a:lnTo>
                    <a:lnTo>
                      <a:pt x="3833" y="14206"/>
                    </a:lnTo>
                    <a:lnTo>
                      <a:pt x="3833" y="14105"/>
                    </a:lnTo>
                    <a:lnTo>
                      <a:pt x="3833" y="14003"/>
                    </a:lnTo>
                    <a:lnTo>
                      <a:pt x="3833" y="13899"/>
                    </a:lnTo>
                    <a:lnTo>
                      <a:pt x="3833" y="13795"/>
                    </a:lnTo>
                    <a:lnTo>
                      <a:pt x="3833" y="13690"/>
                    </a:lnTo>
                    <a:lnTo>
                      <a:pt x="3833" y="13583"/>
                    </a:lnTo>
                    <a:lnTo>
                      <a:pt x="3833" y="13476"/>
                    </a:lnTo>
                    <a:lnTo>
                      <a:pt x="3831" y="13370"/>
                    </a:lnTo>
                    <a:lnTo>
                      <a:pt x="3830" y="13266"/>
                    </a:lnTo>
                    <a:lnTo>
                      <a:pt x="3827" y="13163"/>
                    </a:lnTo>
                    <a:lnTo>
                      <a:pt x="3823" y="13060"/>
                    </a:lnTo>
                    <a:lnTo>
                      <a:pt x="3818" y="12960"/>
                    </a:lnTo>
                    <a:lnTo>
                      <a:pt x="3811" y="12860"/>
                    </a:lnTo>
                    <a:lnTo>
                      <a:pt x="3803" y="12761"/>
                    </a:lnTo>
                    <a:lnTo>
                      <a:pt x="3795" y="12664"/>
                    </a:lnTo>
                    <a:lnTo>
                      <a:pt x="3784" y="12567"/>
                    </a:lnTo>
                    <a:lnTo>
                      <a:pt x="3773" y="12472"/>
                    </a:lnTo>
                    <a:lnTo>
                      <a:pt x="3760" y="12378"/>
                    </a:lnTo>
                    <a:lnTo>
                      <a:pt x="3747" y="12284"/>
                    </a:lnTo>
                    <a:lnTo>
                      <a:pt x="3732" y="12192"/>
                    </a:lnTo>
                    <a:lnTo>
                      <a:pt x="3717" y="12102"/>
                    </a:lnTo>
                    <a:lnTo>
                      <a:pt x="3700" y="12012"/>
                    </a:lnTo>
                    <a:lnTo>
                      <a:pt x="3681" y="11923"/>
                    </a:lnTo>
                    <a:lnTo>
                      <a:pt x="3661" y="11836"/>
                    </a:lnTo>
                    <a:lnTo>
                      <a:pt x="3641" y="11750"/>
                    </a:lnTo>
                    <a:lnTo>
                      <a:pt x="3619" y="11665"/>
                    </a:lnTo>
                    <a:lnTo>
                      <a:pt x="3596" y="11581"/>
                    </a:lnTo>
                    <a:lnTo>
                      <a:pt x="3571" y="11498"/>
                    </a:lnTo>
                    <a:lnTo>
                      <a:pt x="3546" y="11416"/>
                    </a:lnTo>
                    <a:lnTo>
                      <a:pt x="3520" y="11336"/>
                    </a:lnTo>
                    <a:lnTo>
                      <a:pt x="3492" y="11256"/>
                    </a:lnTo>
                    <a:lnTo>
                      <a:pt x="3463" y="11178"/>
                    </a:lnTo>
                    <a:lnTo>
                      <a:pt x="3433" y="11101"/>
                    </a:lnTo>
                    <a:lnTo>
                      <a:pt x="3402" y="11025"/>
                    </a:lnTo>
                    <a:lnTo>
                      <a:pt x="3369" y="10950"/>
                    </a:lnTo>
                    <a:lnTo>
                      <a:pt x="3335" y="10875"/>
                    </a:lnTo>
                    <a:lnTo>
                      <a:pt x="3301" y="10802"/>
                    </a:lnTo>
                    <a:lnTo>
                      <a:pt x="3264" y="10731"/>
                    </a:lnTo>
                    <a:lnTo>
                      <a:pt x="3228" y="10661"/>
                    </a:lnTo>
                    <a:lnTo>
                      <a:pt x="3152" y="10522"/>
                    </a:lnTo>
                    <a:lnTo>
                      <a:pt x="3076" y="10385"/>
                    </a:lnTo>
                    <a:lnTo>
                      <a:pt x="2999" y="10249"/>
                    </a:lnTo>
                    <a:lnTo>
                      <a:pt x="2920" y="10115"/>
                    </a:lnTo>
                    <a:lnTo>
                      <a:pt x="2841" y="9982"/>
                    </a:lnTo>
                    <a:lnTo>
                      <a:pt x="2761" y="9851"/>
                    </a:lnTo>
                    <a:lnTo>
                      <a:pt x="2680" y="9721"/>
                    </a:lnTo>
                    <a:lnTo>
                      <a:pt x="2598" y="9593"/>
                    </a:lnTo>
                    <a:lnTo>
                      <a:pt x="2516" y="9467"/>
                    </a:lnTo>
                    <a:lnTo>
                      <a:pt x="2432" y="9343"/>
                    </a:lnTo>
                    <a:lnTo>
                      <a:pt x="2348" y="9219"/>
                    </a:lnTo>
                    <a:lnTo>
                      <a:pt x="2262" y="9096"/>
                    </a:lnTo>
                    <a:lnTo>
                      <a:pt x="2176" y="8976"/>
                    </a:lnTo>
                    <a:lnTo>
                      <a:pt x="2089" y="8857"/>
                    </a:lnTo>
                    <a:lnTo>
                      <a:pt x="2001" y="8741"/>
                    </a:lnTo>
                    <a:lnTo>
                      <a:pt x="1912" y="8625"/>
                    </a:lnTo>
                    <a:lnTo>
                      <a:pt x="1823" y="8510"/>
                    </a:lnTo>
                    <a:lnTo>
                      <a:pt x="1734" y="8396"/>
                    </a:lnTo>
                    <a:lnTo>
                      <a:pt x="1647" y="8282"/>
                    </a:lnTo>
                    <a:lnTo>
                      <a:pt x="1560" y="8168"/>
                    </a:lnTo>
                    <a:lnTo>
                      <a:pt x="1475" y="8054"/>
                    </a:lnTo>
                    <a:lnTo>
                      <a:pt x="1391" y="7939"/>
                    </a:lnTo>
                    <a:lnTo>
                      <a:pt x="1307" y="7826"/>
                    </a:lnTo>
                    <a:lnTo>
                      <a:pt x="1224" y="7712"/>
                    </a:lnTo>
                    <a:lnTo>
                      <a:pt x="1143" y="7598"/>
                    </a:lnTo>
                    <a:lnTo>
                      <a:pt x="1062" y="7484"/>
                    </a:lnTo>
                    <a:lnTo>
                      <a:pt x="982" y="7371"/>
                    </a:lnTo>
                    <a:lnTo>
                      <a:pt x="904" y="7257"/>
                    </a:lnTo>
                    <a:lnTo>
                      <a:pt x="825" y="7143"/>
                    </a:lnTo>
                    <a:lnTo>
                      <a:pt x="749" y="7030"/>
                    </a:lnTo>
                    <a:lnTo>
                      <a:pt x="673" y="6917"/>
                    </a:lnTo>
                    <a:lnTo>
                      <a:pt x="597" y="6803"/>
                    </a:lnTo>
                    <a:lnTo>
                      <a:pt x="561" y="6747"/>
                    </a:lnTo>
                    <a:lnTo>
                      <a:pt x="525" y="6688"/>
                    </a:lnTo>
                    <a:lnTo>
                      <a:pt x="491" y="6630"/>
                    </a:lnTo>
                    <a:lnTo>
                      <a:pt x="458" y="6570"/>
                    </a:lnTo>
                    <a:lnTo>
                      <a:pt x="426" y="6510"/>
                    </a:lnTo>
                    <a:lnTo>
                      <a:pt x="395" y="6449"/>
                    </a:lnTo>
                    <a:lnTo>
                      <a:pt x="365" y="6388"/>
                    </a:lnTo>
                    <a:lnTo>
                      <a:pt x="337" y="6325"/>
                    </a:lnTo>
                    <a:lnTo>
                      <a:pt x="310" y="6262"/>
                    </a:lnTo>
                    <a:lnTo>
                      <a:pt x="283" y="6198"/>
                    </a:lnTo>
                    <a:lnTo>
                      <a:pt x="258" y="6134"/>
                    </a:lnTo>
                    <a:lnTo>
                      <a:pt x="235" y="6068"/>
                    </a:lnTo>
                    <a:lnTo>
                      <a:pt x="212" y="6003"/>
                    </a:lnTo>
                    <a:lnTo>
                      <a:pt x="190" y="5936"/>
                    </a:lnTo>
                    <a:lnTo>
                      <a:pt x="170" y="5868"/>
                    </a:lnTo>
                    <a:lnTo>
                      <a:pt x="150" y="5800"/>
                    </a:lnTo>
                    <a:lnTo>
                      <a:pt x="132" y="5731"/>
                    </a:lnTo>
                    <a:lnTo>
                      <a:pt x="115" y="5661"/>
                    </a:lnTo>
                    <a:lnTo>
                      <a:pt x="99" y="5592"/>
                    </a:lnTo>
                    <a:lnTo>
                      <a:pt x="84" y="5521"/>
                    </a:lnTo>
                    <a:lnTo>
                      <a:pt x="71" y="5449"/>
                    </a:lnTo>
                    <a:lnTo>
                      <a:pt x="59" y="5377"/>
                    </a:lnTo>
                    <a:lnTo>
                      <a:pt x="48" y="5304"/>
                    </a:lnTo>
                    <a:lnTo>
                      <a:pt x="37" y="5229"/>
                    </a:lnTo>
                    <a:lnTo>
                      <a:pt x="29" y="5154"/>
                    </a:lnTo>
                    <a:lnTo>
                      <a:pt x="22" y="5079"/>
                    </a:lnTo>
                    <a:lnTo>
                      <a:pt x="14" y="5003"/>
                    </a:lnTo>
                    <a:lnTo>
                      <a:pt x="9" y="4926"/>
                    </a:lnTo>
                    <a:lnTo>
                      <a:pt x="5" y="4849"/>
                    </a:lnTo>
                    <a:lnTo>
                      <a:pt x="3" y="4770"/>
                    </a:lnTo>
                    <a:lnTo>
                      <a:pt x="1" y="4691"/>
                    </a:lnTo>
                    <a:lnTo>
                      <a:pt x="0" y="4611"/>
                    </a:lnTo>
                    <a:lnTo>
                      <a:pt x="2" y="4509"/>
                    </a:lnTo>
                    <a:lnTo>
                      <a:pt x="6" y="4408"/>
                    </a:lnTo>
                    <a:lnTo>
                      <a:pt x="12" y="4307"/>
                    </a:lnTo>
                    <a:lnTo>
                      <a:pt x="23" y="4206"/>
                    </a:lnTo>
                    <a:lnTo>
                      <a:pt x="35" y="4105"/>
                    </a:lnTo>
                    <a:lnTo>
                      <a:pt x="51" y="4004"/>
                    </a:lnTo>
                    <a:lnTo>
                      <a:pt x="69" y="3904"/>
                    </a:lnTo>
                    <a:lnTo>
                      <a:pt x="90" y="3804"/>
                    </a:lnTo>
                    <a:lnTo>
                      <a:pt x="114" y="3704"/>
                    </a:lnTo>
                    <a:lnTo>
                      <a:pt x="141" y="3605"/>
                    </a:lnTo>
                    <a:lnTo>
                      <a:pt x="170" y="3506"/>
                    </a:lnTo>
                    <a:lnTo>
                      <a:pt x="202" y="3407"/>
                    </a:lnTo>
                    <a:lnTo>
                      <a:pt x="237" y="3307"/>
                    </a:lnTo>
                    <a:lnTo>
                      <a:pt x="276" y="3208"/>
                    </a:lnTo>
                    <a:lnTo>
                      <a:pt x="316" y="3110"/>
                    </a:lnTo>
                    <a:lnTo>
                      <a:pt x="359" y="3011"/>
                    </a:lnTo>
                    <a:lnTo>
                      <a:pt x="406" y="2913"/>
                    </a:lnTo>
                    <a:lnTo>
                      <a:pt x="455" y="2815"/>
                    </a:lnTo>
                    <a:lnTo>
                      <a:pt x="507" y="2718"/>
                    </a:lnTo>
                    <a:lnTo>
                      <a:pt x="562" y="2620"/>
                    </a:lnTo>
                    <a:lnTo>
                      <a:pt x="619" y="2523"/>
                    </a:lnTo>
                    <a:lnTo>
                      <a:pt x="679" y="2426"/>
                    </a:lnTo>
                    <a:lnTo>
                      <a:pt x="743" y="2329"/>
                    </a:lnTo>
                    <a:lnTo>
                      <a:pt x="809" y="2232"/>
                    </a:lnTo>
                    <a:lnTo>
                      <a:pt x="877" y="2136"/>
                    </a:lnTo>
                    <a:lnTo>
                      <a:pt x="949" y="2039"/>
                    </a:lnTo>
                    <a:lnTo>
                      <a:pt x="1023" y="1943"/>
                    </a:lnTo>
                    <a:lnTo>
                      <a:pt x="1100" y="1847"/>
                    </a:lnTo>
                    <a:lnTo>
                      <a:pt x="1179" y="1751"/>
                    </a:lnTo>
                    <a:lnTo>
                      <a:pt x="1263" y="1656"/>
                    </a:lnTo>
                    <a:lnTo>
                      <a:pt x="1348" y="1560"/>
                    </a:lnTo>
                    <a:lnTo>
                      <a:pt x="1437" y="1465"/>
                    </a:lnTo>
                    <a:lnTo>
                      <a:pt x="1527" y="1372"/>
                    </a:lnTo>
                    <a:lnTo>
                      <a:pt x="1623" y="1281"/>
                    </a:lnTo>
                    <a:lnTo>
                      <a:pt x="1720" y="1194"/>
                    </a:lnTo>
                    <a:lnTo>
                      <a:pt x="1820" y="1110"/>
                    </a:lnTo>
                    <a:lnTo>
                      <a:pt x="1923" y="1029"/>
                    </a:lnTo>
                    <a:lnTo>
                      <a:pt x="2030" y="951"/>
                    </a:lnTo>
                    <a:lnTo>
                      <a:pt x="2140" y="876"/>
                    </a:lnTo>
                    <a:lnTo>
                      <a:pt x="2252" y="804"/>
                    </a:lnTo>
                    <a:lnTo>
                      <a:pt x="2368" y="735"/>
                    </a:lnTo>
                    <a:lnTo>
                      <a:pt x="2486" y="670"/>
                    </a:lnTo>
                    <a:lnTo>
                      <a:pt x="2607" y="607"/>
                    </a:lnTo>
                    <a:lnTo>
                      <a:pt x="2731" y="548"/>
                    </a:lnTo>
                    <a:lnTo>
                      <a:pt x="2859" y="491"/>
                    </a:lnTo>
                    <a:lnTo>
                      <a:pt x="2989" y="438"/>
                    </a:lnTo>
                    <a:lnTo>
                      <a:pt x="3123" y="388"/>
                    </a:lnTo>
                    <a:lnTo>
                      <a:pt x="3259" y="340"/>
                    </a:lnTo>
                    <a:lnTo>
                      <a:pt x="3399" y="296"/>
                    </a:lnTo>
                    <a:lnTo>
                      <a:pt x="3541" y="255"/>
                    </a:lnTo>
                    <a:lnTo>
                      <a:pt x="3686" y="217"/>
                    </a:lnTo>
                    <a:lnTo>
                      <a:pt x="3835" y="182"/>
                    </a:lnTo>
                    <a:lnTo>
                      <a:pt x="3986" y="150"/>
                    </a:lnTo>
                    <a:lnTo>
                      <a:pt x="4141" y="122"/>
                    </a:lnTo>
                    <a:lnTo>
                      <a:pt x="4299" y="96"/>
                    </a:lnTo>
                    <a:lnTo>
                      <a:pt x="4459" y="73"/>
                    </a:lnTo>
                    <a:lnTo>
                      <a:pt x="4622" y="53"/>
                    </a:lnTo>
                    <a:lnTo>
                      <a:pt x="4790" y="36"/>
                    </a:lnTo>
                    <a:lnTo>
                      <a:pt x="4959" y="24"/>
                    </a:lnTo>
                    <a:lnTo>
                      <a:pt x="5132" y="13"/>
                    </a:lnTo>
                    <a:lnTo>
                      <a:pt x="5308" y="6"/>
                    </a:lnTo>
                    <a:lnTo>
                      <a:pt x="5487" y="2"/>
                    </a:lnTo>
                    <a:lnTo>
                      <a:pt x="5668" y="0"/>
                    </a:lnTo>
                    <a:lnTo>
                      <a:pt x="5853" y="2"/>
                    </a:lnTo>
                    <a:lnTo>
                      <a:pt x="6044" y="5"/>
                    </a:lnTo>
                    <a:lnTo>
                      <a:pt x="6231" y="11"/>
                    </a:lnTo>
                    <a:lnTo>
                      <a:pt x="6413" y="21"/>
                    </a:lnTo>
                    <a:lnTo>
                      <a:pt x="6594" y="33"/>
                    </a:lnTo>
                    <a:lnTo>
                      <a:pt x="6771" y="49"/>
                    </a:lnTo>
                    <a:lnTo>
                      <a:pt x="6944" y="67"/>
                    </a:lnTo>
                    <a:lnTo>
                      <a:pt x="7115" y="87"/>
                    </a:lnTo>
                    <a:lnTo>
                      <a:pt x="7282" y="111"/>
                    </a:lnTo>
                    <a:lnTo>
                      <a:pt x="7445" y="140"/>
                    </a:lnTo>
                    <a:lnTo>
                      <a:pt x="7605" y="170"/>
                    </a:lnTo>
                    <a:lnTo>
                      <a:pt x="7762" y="202"/>
                    </a:lnTo>
                    <a:lnTo>
                      <a:pt x="7916" y="239"/>
                    </a:lnTo>
                    <a:lnTo>
                      <a:pt x="8067" y="278"/>
                    </a:lnTo>
                    <a:lnTo>
                      <a:pt x="8213" y="320"/>
                    </a:lnTo>
                    <a:lnTo>
                      <a:pt x="8357" y="365"/>
                    </a:lnTo>
                    <a:lnTo>
                      <a:pt x="8497" y="413"/>
                    </a:lnTo>
                    <a:lnTo>
                      <a:pt x="8634" y="464"/>
                    </a:lnTo>
                    <a:lnTo>
                      <a:pt x="8768" y="518"/>
                    </a:lnTo>
                    <a:lnTo>
                      <a:pt x="8898" y="576"/>
                    </a:lnTo>
                    <a:lnTo>
                      <a:pt x="9026" y="636"/>
                    </a:lnTo>
                    <a:lnTo>
                      <a:pt x="9149" y="699"/>
                    </a:lnTo>
                    <a:lnTo>
                      <a:pt x="9269" y="766"/>
                    </a:lnTo>
                    <a:lnTo>
                      <a:pt x="9386" y="834"/>
                    </a:lnTo>
                    <a:lnTo>
                      <a:pt x="9500" y="906"/>
                    </a:lnTo>
                    <a:lnTo>
                      <a:pt x="9611" y="982"/>
                    </a:lnTo>
                    <a:lnTo>
                      <a:pt x="9717" y="1060"/>
                    </a:lnTo>
                    <a:lnTo>
                      <a:pt x="9822" y="1140"/>
                    </a:lnTo>
                    <a:lnTo>
                      <a:pt x="9922" y="1225"/>
                    </a:lnTo>
                    <a:lnTo>
                      <a:pt x="10019" y="1311"/>
                    </a:lnTo>
                    <a:lnTo>
                      <a:pt x="10114" y="1402"/>
                    </a:lnTo>
                    <a:lnTo>
                      <a:pt x="10203" y="1495"/>
                    </a:lnTo>
                    <a:lnTo>
                      <a:pt x="10291" y="1591"/>
                    </a:lnTo>
                    <a:lnTo>
                      <a:pt x="10375" y="1688"/>
                    </a:lnTo>
                    <a:lnTo>
                      <a:pt x="10455" y="1786"/>
                    </a:lnTo>
                    <a:lnTo>
                      <a:pt x="10534" y="1883"/>
                    </a:lnTo>
                    <a:lnTo>
                      <a:pt x="10610" y="1980"/>
                    </a:lnTo>
                    <a:lnTo>
                      <a:pt x="10682" y="2076"/>
                    </a:lnTo>
                    <a:lnTo>
                      <a:pt x="10752" y="2173"/>
                    </a:lnTo>
                    <a:lnTo>
                      <a:pt x="10820" y="2269"/>
                    </a:lnTo>
                    <a:lnTo>
                      <a:pt x="10885" y="2365"/>
                    </a:lnTo>
                    <a:lnTo>
                      <a:pt x="10946" y="2461"/>
                    </a:lnTo>
                    <a:lnTo>
                      <a:pt x="11006" y="2557"/>
                    </a:lnTo>
                    <a:lnTo>
                      <a:pt x="11062" y="2653"/>
                    </a:lnTo>
                    <a:lnTo>
                      <a:pt x="11116" y="2748"/>
                    </a:lnTo>
                    <a:lnTo>
                      <a:pt x="11167" y="2843"/>
                    </a:lnTo>
                    <a:lnTo>
                      <a:pt x="11215" y="2938"/>
                    </a:lnTo>
                    <a:lnTo>
                      <a:pt x="11261" y="3033"/>
                    </a:lnTo>
                    <a:lnTo>
                      <a:pt x="11304" y="3127"/>
                    </a:lnTo>
                    <a:lnTo>
                      <a:pt x="11343" y="3222"/>
                    </a:lnTo>
                    <a:lnTo>
                      <a:pt x="11381" y="3316"/>
                    </a:lnTo>
                    <a:lnTo>
                      <a:pt x="11415" y="3410"/>
                    </a:lnTo>
                    <a:lnTo>
                      <a:pt x="11448" y="3503"/>
                    </a:lnTo>
                    <a:lnTo>
                      <a:pt x="11477" y="3596"/>
                    </a:lnTo>
                    <a:lnTo>
                      <a:pt x="11503" y="3689"/>
                    </a:lnTo>
                    <a:lnTo>
                      <a:pt x="11527" y="3783"/>
                    </a:lnTo>
                    <a:lnTo>
                      <a:pt x="11548" y="3875"/>
                    </a:lnTo>
                    <a:lnTo>
                      <a:pt x="11567" y="3968"/>
                    </a:lnTo>
                    <a:lnTo>
                      <a:pt x="11583" y="4061"/>
                    </a:lnTo>
                    <a:lnTo>
                      <a:pt x="11595" y="4153"/>
                    </a:lnTo>
                    <a:lnTo>
                      <a:pt x="11605" y="4244"/>
                    </a:lnTo>
                    <a:lnTo>
                      <a:pt x="11612" y="4336"/>
                    </a:lnTo>
                    <a:lnTo>
                      <a:pt x="11617" y="4428"/>
                    </a:lnTo>
                    <a:lnTo>
                      <a:pt x="11619" y="4520"/>
                    </a:lnTo>
                    <a:lnTo>
                      <a:pt x="11618" y="4611"/>
                    </a:lnTo>
                    <a:lnTo>
                      <a:pt x="11617" y="4683"/>
                    </a:lnTo>
                    <a:lnTo>
                      <a:pt x="11616" y="4754"/>
                    </a:lnTo>
                    <a:lnTo>
                      <a:pt x="11613" y="4825"/>
                    </a:lnTo>
                    <a:lnTo>
                      <a:pt x="11609" y="4895"/>
                    </a:lnTo>
                    <a:lnTo>
                      <a:pt x="11604" y="4964"/>
                    </a:lnTo>
                    <a:lnTo>
                      <a:pt x="11597" y="5033"/>
                    </a:lnTo>
                    <a:lnTo>
                      <a:pt x="11590" y="5102"/>
                    </a:lnTo>
                    <a:lnTo>
                      <a:pt x="11582" y="5170"/>
                    </a:lnTo>
                    <a:lnTo>
                      <a:pt x="11572" y="5238"/>
                    </a:lnTo>
                    <a:lnTo>
                      <a:pt x="11561" y="5305"/>
                    </a:lnTo>
                    <a:lnTo>
                      <a:pt x="11549" y="5371"/>
                    </a:lnTo>
                    <a:lnTo>
                      <a:pt x="11536" y="5437"/>
                    </a:lnTo>
                    <a:lnTo>
                      <a:pt x="11521" y="5503"/>
                    </a:lnTo>
                    <a:lnTo>
                      <a:pt x="11506" y="5568"/>
                    </a:lnTo>
                    <a:lnTo>
                      <a:pt x="11490" y="5632"/>
                    </a:lnTo>
                    <a:lnTo>
                      <a:pt x="11472" y="5696"/>
                    </a:lnTo>
                    <a:lnTo>
                      <a:pt x="11453" y="5760"/>
                    </a:lnTo>
                    <a:lnTo>
                      <a:pt x="11432" y="5822"/>
                    </a:lnTo>
                    <a:lnTo>
                      <a:pt x="11411" y="5885"/>
                    </a:lnTo>
                    <a:lnTo>
                      <a:pt x="11389" y="5947"/>
                    </a:lnTo>
                    <a:lnTo>
                      <a:pt x="11365" y="6009"/>
                    </a:lnTo>
                    <a:lnTo>
                      <a:pt x="11340" y="6069"/>
                    </a:lnTo>
                    <a:lnTo>
                      <a:pt x="11315" y="6130"/>
                    </a:lnTo>
                    <a:lnTo>
                      <a:pt x="11288" y="6189"/>
                    </a:lnTo>
                    <a:lnTo>
                      <a:pt x="11260" y="6249"/>
                    </a:lnTo>
                    <a:lnTo>
                      <a:pt x="11231" y="6308"/>
                    </a:lnTo>
                    <a:lnTo>
                      <a:pt x="11199" y="6366"/>
                    </a:lnTo>
                    <a:lnTo>
                      <a:pt x="11168" y="6424"/>
                    </a:lnTo>
                    <a:lnTo>
                      <a:pt x="11134" y="6482"/>
                    </a:lnTo>
                    <a:lnTo>
                      <a:pt x="11101" y="6538"/>
                    </a:lnTo>
                    <a:lnTo>
                      <a:pt x="11065" y="6594"/>
                    </a:lnTo>
                    <a:lnTo>
                      <a:pt x="11029" y="6650"/>
                    </a:lnTo>
                    <a:lnTo>
                      <a:pt x="10955" y="6761"/>
                    </a:lnTo>
                    <a:lnTo>
                      <a:pt x="10879" y="6873"/>
                    </a:lnTo>
                    <a:lnTo>
                      <a:pt x="10803" y="6986"/>
                    </a:lnTo>
                    <a:lnTo>
                      <a:pt x="10726" y="7098"/>
                    </a:lnTo>
                    <a:lnTo>
                      <a:pt x="10647" y="7212"/>
                    </a:lnTo>
                    <a:lnTo>
                      <a:pt x="10569" y="7326"/>
                    </a:lnTo>
                    <a:lnTo>
                      <a:pt x="10489" y="7440"/>
                    </a:lnTo>
                    <a:lnTo>
                      <a:pt x="10408" y="7556"/>
                    </a:lnTo>
                    <a:lnTo>
                      <a:pt x="10327" y="7671"/>
                    </a:lnTo>
                    <a:lnTo>
                      <a:pt x="10244" y="7788"/>
                    </a:lnTo>
                    <a:lnTo>
                      <a:pt x="10161" y="7905"/>
                    </a:lnTo>
                    <a:lnTo>
                      <a:pt x="10077" y="8022"/>
                    </a:lnTo>
                    <a:lnTo>
                      <a:pt x="9991" y="8140"/>
                    </a:lnTo>
                    <a:lnTo>
                      <a:pt x="9906" y="8258"/>
                    </a:lnTo>
                    <a:lnTo>
                      <a:pt x="9818" y="8376"/>
                    </a:lnTo>
                    <a:lnTo>
                      <a:pt x="9730" y="8496"/>
                    </a:lnTo>
                    <a:lnTo>
                      <a:pt x="9641" y="8616"/>
                    </a:lnTo>
                    <a:lnTo>
                      <a:pt x="9553" y="8739"/>
                    </a:lnTo>
                    <a:lnTo>
                      <a:pt x="9467" y="8863"/>
                    </a:lnTo>
                    <a:lnTo>
                      <a:pt x="9381" y="8988"/>
                    </a:lnTo>
                    <a:lnTo>
                      <a:pt x="9296" y="9115"/>
                    </a:lnTo>
                    <a:lnTo>
                      <a:pt x="9213" y="9245"/>
                    </a:lnTo>
                    <a:lnTo>
                      <a:pt x="9130" y="9376"/>
                    </a:lnTo>
                    <a:lnTo>
                      <a:pt x="9049" y="9508"/>
                    </a:lnTo>
                    <a:lnTo>
                      <a:pt x="8967" y="9642"/>
                    </a:lnTo>
                    <a:lnTo>
                      <a:pt x="8888" y="9778"/>
                    </a:lnTo>
                    <a:lnTo>
                      <a:pt x="8808" y="9916"/>
                    </a:lnTo>
                    <a:lnTo>
                      <a:pt x="8730" y="10055"/>
                    </a:lnTo>
                    <a:lnTo>
                      <a:pt x="8654" y="10196"/>
                    </a:lnTo>
                    <a:lnTo>
                      <a:pt x="8577" y="10339"/>
                    </a:lnTo>
                    <a:lnTo>
                      <a:pt x="8501" y="10484"/>
                    </a:lnTo>
                    <a:lnTo>
                      <a:pt x="8427" y="10630"/>
                    </a:lnTo>
                    <a:lnTo>
                      <a:pt x="8390" y="10704"/>
                    </a:lnTo>
                    <a:lnTo>
                      <a:pt x="8356" y="10779"/>
                    </a:lnTo>
                    <a:lnTo>
                      <a:pt x="8323" y="10856"/>
                    </a:lnTo>
                    <a:lnTo>
                      <a:pt x="8289" y="10933"/>
                    </a:lnTo>
                    <a:lnTo>
                      <a:pt x="8258" y="11011"/>
                    </a:lnTo>
                    <a:lnTo>
                      <a:pt x="8227" y="11090"/>
                    </a:lnTo>
                    <a:lnTo>
                      <a:pt x="8198" y="11171"/>
                    </a:lnTo>
                    <a:lnTo>
                      <a:pt x="8170" y="11252"/>
                    </a:lnTo>
                    <a:lnTo>
                      <a:pt x="8143" y="11335"/>
                    </a:lnTo>
                    <a:lnTo>
                      <a:pt x="8117" y="11418"/>
                    </a:lnTo>
                    <a:lnTo>
                      <a:pt x="8093" y="11502"/>
                    </a:lnTo>
                    <a:lnTo>
                      <a:pt x="8069" y="11587"/>
                    </a:lnTo>
                    <a:lnTo>
                      <a:pt x="8047" y="11674"/>
                    </a:lnTo>
                    <a:lnTo>
                      <a:pt x="8025" y="11761"/>
                    </a:lnTo>
                    <a:lnTo>
                      <a:pt x="8005" y="11850"/>
                    </a:lnTo>
                    <a:lnTo>
                      <a:pt x="7986" y="11940"/>
                    </a:lnTo>
                    <a:lnTo>
                      <a:pt x="7968" y="12030"/>
                    </a:lnTo>
                    <a:lnTo>
                      <a:pt x="7952" y="12121"/>
                    </a:lnTo>
                    <a:lnTo>
                      <a:pt x="7936" y="12214"/>
                    </a:lnTo>
                    <a:lnTo>
                      <a:pt x="7921" y="12308"/>
                    </a:lnTo>
                    <a:lnTo>
                      <a:pt x="7908" y="12402"/>
                    </a:lnTo>
                    <a:lnTo>
                      <a:pt x="7896" y="12498"/>
                    </a:lnTo>
                    <a:lnTo>
                      <a:pt x="7885" y="12595"/>
                    </a:lnTo>
                    <a:lnTo>
                      <a:pt x="7875" y="12693"/>
                    </a:lnTo>
                    <a:lnTo>
                      <a:pt x="7866" y="12791"/>
                    </a:lnTo>
                    <a:lnTo>
                      <a:pt x="7859" y="12891"/>
                    </a:lnTo>
                    <a:lnTo>
                      <a:pt x="7852" y="12993"/>
                    </a:lnTo>
                    <a:lnTo>
                      <a:pt x="7847" y="13095"/>
                    </a:lnTo>
                    <a:lnTo>
                      <a:pt x="7843" y="13197"/>
                    </a:lnTo>
                    <a:lnTo>
                      <a:pt x="7841" y="13301"/>
                    </a:lnTo>
                    <a:lnTo>
                      <a:pt x="7839" y="13407"/>
                    </a:lnTo>
                    <a:lnTo>
                      <a:pt x="7838" y="13512"/>
                    </a:lnTo>
                    <a:lnTo>
                      <a:pt x="7838" y="13607"/>
                    </a:lnTo>
                    <a:lnTo>
                      <a:pt x="7838" y="13702"/>
                    </a:lnTo>
                    <a:lnTo>
                      <a:pt x="7838" y="13797"/>
                    </a:lnTo>
                    <a:lnTo>
                      <a:pt x="7838" y="13892"/>
                    </a:lnTo>
                    <a:lnTo>
                      <a:pt x="7838" y="13987"/>
                    </a:lnTo>
                    <a:lnTo>
                      <a:pt x="7838" y="14082"/>
                    </a:lnTo>
                    <a:lnTo>
                      <a:pt x="7838" y="14178"/>
                    </a:lnTo>
                    <a:lnTo>
                      <a:pt x="7838" y="14274"/>
                    </a:lnTo>
                    <a:lnTo>
                      <a:pt x="7838" y="14370"/>
                    </a:lnTo>
                    <a:lnTo>
                      <a:pt x="7838" y="14467"/>
                    </a:lnTo>
                    <a:lnTo>
                      <a:pt x="7838" y="14563"/>
                    </a:lnTo>
                    <a:lnTo>
                      <a:pt x="7838" y="14660"/>
                    </a:lnTo>
                    <a:lnTo>
                      <a:pt x="7838" y="14757"/>
                    </a:lnTo>
                    <a:lnTo>
                      <a:pt x="7838" y="14854"/>
                    </a:lnTo>
                    <a:lnTo>
                      <a:pt x="7838" y="14951"/>
                    </a:lnTo>
                    <a:lnTo>
                      <a:pt x="7838" y="15049"/>
                    </a:lnTo>
                    <a:lnTo>
                      <a:pt x="7838" y="15147"/>
                    </a:lnTo>
                    <a:lnTo>
                      <a:pt x="7838" y="15245"/>
                    </a:lnTo>
                    <a:lnTo>
                      <a:pt x="7838" y="15343"/>
                    </a:lnTo>
                    <a:lnTo>
                      <a:pt x="7838" y="15443"/>
                    </a:lnTo>
                    <a:lnTo>
                      <a:pt x="7838" y="15543"/>
                    </a:lnTo>
                    <a:lnTo>
                      <a:pt x="7838" y="15642"/>
                    </a:lnTo>
                    <a:lnTo>
                      <a:pt x="7838" y="15742"/>
                    </a:lnTo>
                    <a:lnTo>
                      <a:pt x="7838" y="15842"/>
                    </a:lnTo>
                    <a:lnTo>
                      <a:pt x="7838" y="15943"/>
                    </a:lnTo>
                    <a:lnTo>
                      <a:pt x="7838" y="16045"/>
                    </a:lnTo>
                    <a:lnTo>
                      <a:pt x="7838" y="16146"/>
                    </a:lnTo>
                    <a:lnTo>
                      <a:pt x="7838" y="16248"/>
                    </a:lnTo>
                    <a:lnTo>
                      <a:pt x="7838" y="16350"/>
                    </a:lnTo>
                    <a:lnTo>
                      <a:pt x="7838" y="16453"/>
                    </a:lnTo>
                    <a:lnTo>
                      <a:pt x="7838" y="16556"/>
                    </a:lnTo>
                    <a:lnTo>
                      <a:pt x="7838" y="16659"/>
                    </a:lnTo>
                    <a:lnTo>
                      <a:pt x="7782" y="16659"/>
                    </a:lnTo>
                    <a:lnTo>
                      <a:pt x="7715" y="16659"/>
                    </a:lnTo>
                    <a:lnTo>
                      <a:pt x="7637" y="16659"/>
                    </a:lnTo>
                    <a:lnTo>
                      <a:pt x="7548" y="16659"/>
                    </a:lnTo>
                    <a:lnTo>
                      <a:pt x="7449" y="16659"/>
                    </a:lnTo>
                    <a:lnTo>
                      <a:pt x="7338" y="16659"/>
                    </a:lnTo>
                    <a:lnTo>
                      <a:pt x="7217" y="16659"/>
                    </a:lnTo>
                    <a:lnTo>
                      <a:pt x="7084" y="16659"/>
                    </a:lnTo>
                    <a:lnTo>
                      <a:pt x="6941" y="16659"/>
                    </a:lnTo>
                    <a:lnTo>
                      <a:pt x="6786" y="16659"/>
                    </a:lnTo>
                    <a:lnTo>
                      <a:pt x="6621" y="16659"/>
                    </a:lnTo>
                    <a:lnTo>
                      <a:pt x="6446" y="16659"/>
                    </a:lnTo>
                    <a:lnTo>
                      <a:pt x="6259" y="16659"/>
                    </a:lnTo>
                    <a:lnTo>
                      <a:pt x="6060" y="16659"/>
                    </a:lnTo>
                    <a:lnTo>
                      <a:pt x="5851" y="16659"/>
                    </a:lnTo>
                    <a:lnTo>
                      <a:pt x="5632" y="16659"/>
                    </a:lnTo>
                    <a:lnTo>
                      <a:pt x="5413" y="16659"/>
                    </a:lnTo>
                    <a:lnTo>
                      <a:pt x="5210" y="16659"/>
                    </a:lnTo>
                    <a:lnTo>
                      <a:pt x="5021" y="16659"/>
                    </a:lnTo>
                    <a:lnTo>
                      <a:pt x="4845" y="16659"/>
                    </a:lnTo>
                    <a:lnTo>
                      <a:pt x="4683" y="16659"/>
                    </a:lnTo>
                    <a:lnTo>
                      <a:pt x="4536" y="16659"/>
                    </a:lnTo>
                    <a:lnTo>
                      <a:pt x="4402" y="16659"/>
                    </a:lnTo>
                    <a:lnTo>
                      <a:pt x="4283" y="16659"/>
                    </a:lnTo>
                    <a:lnTo>
                      <a:pt x="4177" y="16659"/>
                    </a:lnTo>
                    <a:lnTo>
                      <a:pt x="4085" y="16659"/>
                    </a:lnTo>
                    <a:lnTo>
                      <a:pt x="4008" y="16659"/>
                    </a:lnTo>
                    <a:lnTo>
                      <a:pt x="3945" y="16659"/>
                    </a:lnTo>
                    <a:lnTo>
                      <a:pt x="3895" y="16659"/>
                    </a:lnTo>
                    <a:lnTo>
                      <a:pt x="3861" y="16659"/>
                    </a:lnTo>
                    <a:lnTo>
                      <a:pt x="3840" y="16659"/>
                    </a:lnTo>
                    <a:lnTo>
                      <a:pt x="3833" y="1665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0" name="Rectangle 196" descr="Dark horizontal"/>
              <p:cNvSpPr>
                <a:spLocks noChangeArrowheads="1"/>
              </p:cNvSpPr>
              <p:nvPr/>
            </p:nvSpPr>
            <p:spPr bwMode="auto">
              <a:xfrm>
                <a:off x="4098" y="2304"/>
                <a:ext cx="202" cy="160"/>
              </a:xfrm>
              <a:prstGeom prst="rect">
                <a:avLst/>
              </a:prstGeom>
              <a:pattFill prst="ltHorz">
                <a:fgClr>
                  <a:srgbClr val="E60000"/>
                </a:fgClr>
                <a:bgClr>
                  <a:schemeClr val="bg1"/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6" name="25 Conector recto"/>
            <p:cNvCxnSpPr/>
            <p:nvPr/>
          </p:nvCxnSpPr>
          <p:spPr bwMode="auto">
            <a:xfrm>
              <a:off x="745331" y="1373981"/>
              <a:ext cx="66158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26 Conector recto"/>
            <p:cNvCxnSpPr>
              <a:endCxn id="30" idx="0"/>
            </p:cNvCxnSpPr>
            <p:nvPr/>
          </p:nvCxnSpPr>
          <p:spPr bwMode="auto">
            <a:xfrm flipH="1">
              <a:off x="811729" y="1373981"/>
              <a:ext cx="69334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27 Forma libre"/>
            <p:cNvSpPr/>
            <p:nvPr/>
          </p:nvSpPr>
          <p:spPr bwMode="auto">
            <a:xfrm>
              <a:off x="735806" y="1362075"/>
              <a:ext cx="145258" cy="76200"/>
            </a:xfrm>
            <a:custGeom>
              <a:avLst/>
              <a:gdLst>
                <a:gd name="connsiteX0" fmla="*/ 0 w 183357"/>
                <a:gd name="connsiteY0" fmla="*/ 30956 h 76200"/>
                <a:gd name="connsiteX1" fmla="*/ 59532 w 183357"/>
                <a:gd name="connsiteY1" fmla="*/ 33338 h 76200"/>
                <a:gd name="connsiteX2" fmla="*/ 71438 w 183357"/>
                <a:gd name="connsiteY2" fmla="*/ 66675 h 76200"/>
                <a:gd name="connsiteX3" fmla="*/ 88107 w 183357"/>
                <a:gd name="connsiteY3" fmla="*/ 14288 h 76200"/>
                <a:gd name="connsiteX4" fmla="*/ 100013 w 183357"/>
                <a:gd name="connsiteY4" fmla="*/ 76200 h 76200"/>
                <a:gd name="connsiteX5" fmla="*/ 119063 w 183357"/>
                <a:gd name="connsiteY5" fmla="*/ 7144 h 76200"/>
                <a:gd name="connsiteX6" fmla="*/ 128588 w 183357"/>
                <a:gd name="connsiteY6" fmla="*/ 66675 h 76200"/>
                <a:gd name="connsiteX7" fmla="*/ 147638 w 183357"/>
                <a:gd name="connsiteY7" fmla="*/ 0 h 76200"/>
                <a:gd name="connsiteX8" fmla="*/ 145257 w 183357"/>
                <a:gd name="connsiteY8" fmla="*/ 47625 h 76200"/>
                <a:gd name="connsiteX9" fmla="*/ 183357 w 183357"/>
                <a:gd name="connsiteY9" fmla="*/ 47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57" h="76200">
                  <a:moveTo>
                    <a:pt x="0" y="30956"/>
                  </a:moveTo>
                  <a:lnTo>
                    <a:pt x="59532" y="33338"/>
                  </a:lnTo>
                  <a:lnTo>
                    <a:pt x="71438" y="66675"/>
                  </a:lnTo>
                  <a:lnTo>
                    <a:pt x="88107" y="14288"/>
                  </a:lnTo>
                  <a:lnTo>
                    <a:pt x="100013" y="76200"/>
                  </a:lnTo>
                  <a:lnTo>
                    <a:pt x="119063" y="7144"/>
                  </a:lnTo>
                  <a:lnTo>
                    <a:pt x="128588" y="66675"/>
                  </a:lnTo>
                  <a:lnTo>
                    <a:pt x="147638" y="0"/>
                  </a:lnTo>
                  <a:lnTo>
                    <a:pt x="145257" y="47625"/>
                  </a:lnTo>
                  <a:lnTo>
                    <a:pt x="183357" y="47625"/>
                  </a:lnTo>
                </a:path>
              </a:pathLst>
            </a:custGeom>
            <a:noFill/>
            <a:ln w="3175" algn="ctr">
              <a:solidFill>
                <a:srgbClr val="E60000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8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685800" y="1986409"/>
            <a:ext cx="7772400" cy="1470025"/>
          </a:xfrm>
        </p:spPr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42184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mtorre.VF-ES\Desktop\ESCRITORIO\MULTIMEDIA\IMAGENES\EVA Facial Mouse_Accede al Móvil por la Car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0"/>
          <a:stretch/>
        </p:blipFill>
        <p:spPr bwMode="auto">
          <a:xfrm>
            <a:off x="1976713" y="188640"/>
            <a:ext cx="5190574" cy="167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0" t="18892" r="33900" b="23887"/>
          <a:stretch/>
        </p:blipFill>
        <p:spPr bwMode="auto">
          <a:xfrm>
            <a:off x="4139952" y="2276872"/>
            <a:ext cx="362480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6751" y="4365104"/>
            <a:ext cx="3781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GB" dirty="0" smtClean="0">
                <a:solidFill>
                  <a:schemeClr val="bg1"/>
                </a:solidFill>
                <a:hlinkClick r:id="rId6"/>
              </a:rPr>
              <a:t>www.fundacionvodafone.es/app/eva-facial-mouse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6988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5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714375" y="1214438"/>
            <a:ext cx="7915275" cy="4643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4400" b="1" spc="-100" dirty="0" smtClean="0">
              <a:solidFill>
                <a:sysClr val="window" lastClr="FFFFFF">
                  <a:lumMod val="85000"/>
                </a:sys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4400" b="1" spc="-100" dirty="0" smtClean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  <a:t>¡Muchas gracias por vuestra participación!</a:t>
            </a:r>
            <a:r>
              <a:rPr lang="es-ES" sz="4400" b="1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ES" sz="4400" b="1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s-ES" sz="4400" b="1" spc="-100" dirty="0" smtClean="0">
              <a:solidFill>
                <a:sysClr val="window" lastClr="FFFFFF">
                  <a:lumMod val="85000"/>
                </a:sys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400" b="1" spc="-100" dirty="0" smtClean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  <a:t>Si tienes interés en alguna de estas iniciativas y crees que puede ser útil para tu organización, escribe un </a:t>
            </a:r>
            <a:r>
              <a:rPr lang="es-ES" sz="2400" b="1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  <a:t>correo a </a:t>
            </a:r>
            <a:r>
              <a:rPr lang="es-ES" sz="2400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infofve@corp.vodafone.es  </a:t>
            </a:r>
          </a:p>
          <a:p>
            <a:pPr>
              <a:defRPr/>
            </a:pPr>
            <a:r>
              <a:rPr lang="es-ES" sz="2400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mari-satur.torre@vodafone.com</a:t>
            </a:r>
          </a:p>
          <a:p>
            <a:pPr>
              <a:defRPr/>
            </a:pPr>
            <a:r>
              <a:rPr lang="es-ES" sz="2400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Rosendo.amor@vodafone.com</a:t>
            </a:r>
            <a:r>
              <a:rPr lang="es-ES" sz="4400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ES" sz="4400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s-ES" sz="4400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ES" sz="4400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s-ES" sz="4400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s-ES" sz="4400" spc="-100" dirty="0">
                <a:solidFill>
                  <a:sysClr val="window" lastClr="FFFFFF">
                    <a:lumMod val="85000"/>
                  </a:sysClr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s-ES" sz="4400" spc="-100" dirty="0">
              <a:solidFill>
                <a:sysClr val="window" lastClr="FFFFFF">
                  <a:lumMod val="85000"/>
                </a:sys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27348" y="3573016"/>
            <a:ext cx="8437887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“</a:t>
            </a:r>
            <a:r>
              <a:rPr lang="es-ES" sz="4000" dirty="0" err="1" smtClean="0">
                <a:solidFill>
                  <a:schemeClr val="bg1"/>
                </a:solidFill>
              </a:rPr>
              <a:t>Connecting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for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Good</a:t>
            </a:r>
            <a:r>
              <a:rPr lang="es-ES" sz="4000" dirty="0" smtClean="0">
                <a:solidFill>
                  <a:schemeClr val="bg1"/>
                </a:solidFill>
              </a:rPr>
              <a:t>”</a:t>
            </a:r>
            <a:br>
              <a:rPr lang="es-ES" sz="40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2"/>
                </a:solidFill>
              </a:rPr>
              <a:t>27 </a:t>
            </a:r>
            <a:r>
              <a:rPr lang="en-GB" sz="3600" dirty="0" err="1" smtClean="0">
                <a:solidFill>
                  <a:schemeClr val="bg2"/>
                </a:solidFill>
              </a:rPr>
              <a:t>fundaciones</a:t>
            </a:r>
            <a:r>
              <a:rPr lang="en-GB" sz="3600" dirty="0" smtClean="0">
                <a:solidFill>
                  <a:schemeClr val="bg2"/>
                </a:solidFill>
              </a:rPr>
              <a:t> en </a:t>
            </a:r>
            <a:r>
              <a:rPr lang="en-GB" sz="3600" dirty="0" err="1" smtClean="0">
                <a:solidFill>
                  <a:schemeClr val="bg2"/>
                </a:solidFill>
              </a:rPr>
              <a:t>todo</a:t>
            </a:r>
            <a:r>
              <a:rPr lang="en-GB" sz="3600" dirty="0" smtClean="0">
                <a:solidFill>
                  <a:schemeClr val="bg2"/>
                </a:solidFill>
              </a:rPr>
              <a:t> el </a:t>
            </a:r>
            <a:r>
              <a:rPr lang="en-GB" sz="3600" dirty="0" err="1" smtClean="0">
                <a:solidFill>
                  <a:schemeClr val="bg2"/>
                </a:solidFill>
              </a:rPr>
              <a:t>mundo</a:t>
            </a:r>
            <a:r>
              <a:rPr lang="en-GB" sz="3600" dirty="0" smtClean="0">
                <a:solidFill>
                  <a:schemeClr val="bg2"/>
                </a:solidFill>
              </a:rPr>
              <a:t> con </a:t>
            </a:r>
            <a:r>
              <a:rPr lang="en-GB" sz="3600" dirty="0" err="1" smtClean="0">
                <a:solidFill>
                  <a:schemeClr val="bg2"/>
                </a:solidFill>
              </a:rPr>
              <a:t>una</a:t>
            </a:r>
            <a:r>
              <a:rPr lang="en-GB" sz="3600" dirty="0" smtClean="0">
                <a:solidFill>
                  <a:schemeClr val="bg2"/>
                </a:solidFill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</a:rPr>
              <a:t>visión</a:t>
            </a:r>
            <a:r>
              <a:rPr lang="en-GB" sz="3600" dirty="0" smtClean="0">
                <a:solidFill>
                  <a:schemeClr val="bg2"/>
                </a:solidFill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</a:rPr>
              <a:t>común</a:t>
            </a:r>
            <a:r>
              <a:rPr lang="en-GB" sz="3600" dirty="0" smtClean="0">
                <a:solidFill>
                  <a:schemeClr val="bg2"/>
                </a:solidFill>
              </a:rPr>
              <a:t>: </a:t>
            </a:r>
            <a:r>
              <a:rPr lang="en-GB" sz="3600" dirty="0" err="1" smtClean="0">
                <a:solidFill>
                  <a:schemeClr val="bg2"/>
                </a:solidFill>
              </a:rPr>
              <a:t>poner</a:t>
            </a:r>
            <a:r>
              <a:rPr lang="en-GB" sz="3600" dirty="0" smtClean="0">
                <a:solidFill>
                  <a:schemeClr val="bg2"/>
                </a:solidFill>
              </a:rPr>
              <a:t> la </a:t>
            </a:r>
            <a:r>
              <a:rPr lang="en-GB" sz="3600" dirty="0" err="1" smtClean="0">
                <a:solidFill>
                  <a:schemeClr val="bg2"/>
                </a:solidFill>
              </a:rPr>
              <a:t>tecnología</a:t>
            </a:r>
            <a:r>
              <a:rPr lang="en-GB" sz="3600" dirty="0" smtClean="0">
                <a:solidFill>
                  <a:schemeClr val="bg2"/>
                </a:solidFill>
              </a:rPr>
              <a:t> al </a:t>
            </a:r>
            <a:r>
              <a:rPr lang="en-GB" sz="3600" dirty="0" err="1" smtClean="0">
                <a:solidFill>
                  <a:schemeClr val="bg2"/>
                </a:solidFill>
              </a:rPr>
              <a:t>servicio</a:t>
            </a:r>
            <a:r>
              <a:rPr lang="en-GB" sz="3600" dirty="0" smtClean="0">
                <a:solidFill>
                  <a:schemeClr val="bg2"/>
                </a:solidFill>
              </a:rPr>
              <a:t> de los </a:t>
            </a:r>
            <a:r>
              <a:rPr lang="en-GB" sz="3600" dirty="0" err="1" smtClean="0">
                <a:solidFill>
                  <a:schemeClr val="bg2"/>
                </a:solidFill>
              </a:rPr>
              <a:t>retos</a:t>
            </a:r>
            <a:r>
              <a:rPr lang="en-GB" sz="3600" dirty="0" smtClean="0">
                <a:solidFill>
                  <a:schemeClr val="bg2"/>
                </a:solidFill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</a:rPr>
              <a:t>sociales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n-GB" sz="4000" dirty="0"/>
          </a:p>
        </p:txBody>
      </p:sp>
      <p:pic>
        <p:nvPicPr>
          <p:cNvPr id="10" name="Picture 2" descr="G:\_FUNDACION\_Privado\MULTIMEDIA\LOGOS\VODAFONE FOUNDATION\Vod Found vigente\VF Foundation Logo RG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t="24883" r="9570" b="25039"/>
          <a:stretch/>
        </p:blipFill>
        <p:spPr bwMode="auto">
          <a:xfrm>
            <a:off x="3059832" y="692696"/>
            <a:ext cx="4072847" cy="15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35280" y="4983559"/>
            <a:ext cx="859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hlinkClick r:id="rId5"/>
              </a:rPr>
              <a:t>www.vodafone.com/content/index/about/foundation.html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-36512" y="3045192"/>
            <a:ext cx="9265292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bg1"/>
                </a:solidFill>
              </a:rPr>
              <a:t>En España: </a:t>
            </a:r>
            <a:r>
              <a:rPr lang="es-ES" sz="2800" b="1" dirty="0" smtClean="0">
                <a:solidFill>
                  <a:schemeClr val="bg1"/>
                </a:solidFill>
              </a:rPr>
              <a:t>Conectados por la Accesibilidad</a:t>
            </a:r>
            <a:br>
              <a:rPr lang="es-ES" sz="2800" b="1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tecnología al servicio de personas mayores 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y personas con discapacidad</a:t>
            </a:r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5264321" y="4437112"/>
            <a:ext cx="1209626" cy="1169565"/>
            <a:chOff x="528145" y="1152431"/>
            <a:chExt cx="578250" cy="662054"/>
          </a:xfrm>
        </p:grpSpPr>
        <p:grpSp>
          <p:nvGrpSpPr>
            <p:cNvPr id="20" name="19 Grupo"/>
            <p:cNvGrpSpPr/>
            <p:nvPr/>
          </p:nvGrpSpPr>
          <p:grpSpPr>
            <a:xfrm>
              <a:off x="528145" y="1152431"/>
              <a:ext cx="578250" cy="662054"/>
              <a:chOff x="1236566" y="1369992"/>
              <a:chExt cx="1143259" cy="1308948"/>
            </a:xfrm>
          </p:grpSpPr>
          <p:sp>
            <p:nvSpPr>
              <p:cNvPr id="27" name="26 Elipse"/>
              <p:cNvSpPr/>
              <p:nvPr/>
            </p:nvSpPr>
            <p:spPr bwMode="auto">
              <a:xfrm>
                <a:off x="1404938" y="1536254"/>
                <a:ext cx="802481" cy="802481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444A4D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n-GB" sz="20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8" name="image26.tif"/>
              <p:cNvPicPr/>
              <p:nvPr/>
            </p:nvPicPr>
            <p:blipFill>
              <a:blip r:embed="rId4" cstate="print">
                <a:alphaModFix amt="80919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6566" y="2347559"/>
                <a:ext cx="1143259" cy="331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9" name="28 Elipse"/>
              <p:cNvSpPr/>
              <p:nvPr/>
            </p:nvSpPr>
            <p:spPr bwMode="auto">
              <a:xfrm>
                <a:off x="1236567" y="1369992"/>
                <a:ext cx="1143258" cy="114325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29 Elipse"/>
              <p:cNvSpPr/>
              <p:nvPr/>
            </p:nvSpPr>
            <p:spPr bwMode="auto">
              <a:xfrm>
                <a:off x="1336705" y="1470130"/>
                <a:ext cx="942982" cy="942982"/>
              </a:xfrm>
              <a:prstGeom prst="ellipse">
                <a:avLst/>
              </a:prstGeom>
              <a:solidFill>
                <a:srgbClr val="E60000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197"/>
            <p:cNvGrpSpPr>
              <a:grpSpLocks/>
            </p:cNvGrpSpPr>
            <p:nvPr/>
          </p:nvGrpSpPr>
          <p:grpSpPr bwMode="auto">
            <a:xfrm>
              <a:off x="678136" y="1250041"/>
              <a:ext cx="266704" cy="390239"/>
              <a:chOff x="3922" y="1654"/>
              <a:chExt cx="553" cy="810"/>
            </a:xfrm>
          </p:grpSpPr>
          <p:sp>
            <p:nvSpPr>
              <p:cNvPr id="25" name="Freeform 195"/>
              <p:cNvSpPr>
                <a:spLocks/>
              </p:cNvSpPr>
              <p:nvPr/>
            </p:nvSpPr>
            <p:spPr bwMode="auto">
              <a:xfrm>
                <a:off x="3922" y="1654"/>
                <a:ext cx="553" cy="793"/>
              </a:xfrm>
              <a:custGeom>
                <a:avLst/>
                <a:gdLst>
                  <a:gd name="T0" fmla="*/ 0 w 11619"/>
                  <a:gd name="T1" fmla="*/ 0 h 16659"/>
                  <a:gd name="T2" fmla="*/ 0 w 11619"/>
                  <a:gd name="T3" fmla="*/ 0 h 16659"/>
                  <a:gd name="T4" fmla="*/ 0 w 11619"/>
                  <a:gd name="T5" fmla="*/ 0 h 16659"/>
                  <a:gd name="T6" fmla="*/ 0 w 11619"/>
                  <a:gd name="T7" fmla="*/ 0 h 16659"/>
                  <a:gd name="T8" fmla="*/ 0 w 11619"/>
                  <a:gd name="T9" fmla="*/ 0 h 16659"/>
                  <a:gd name="T10" fmla="*/ 0 w 11619"/>
                  <a:gd name="T11" fmla="*/ 0 h 16659"/>
                  <a:gd name="T12" fmla="*/ 0 w 11619"/>
                  <a:gd name="T13" fmla="*/ 0 h 16659"/>
                  <a:gd name="T14" fmla="*/ 0 w 11619"/>
                  <a:gd name="T15" fmla="*/ 0 h 16659"/>
                  <a:gd name="T16" fmla="*/ 0 w 11619"/>
                  <a:gd name="T17" fmla="*/ 0 h 16659"/>
                  <a:gd name="T18" fmla="*/ 0 w 11619"/>
                  <a:gd name="T19" fmla="*/ 0 h 16659"/>
                  <a:gd name="T20" fmla="*/ 0 w 11619"/>
                  <a:gd name="T21" fmla="*/ 0 h 16659"/>
                  <a:gd name="T22" fmla="*/ 0 w 11619"/>
                  <a:gd name="T23" fmla="*/ 0 h 16659"/>
                  <a:gd name="T24" fmla="*/ 0 w 11619"/>
                  <a:gd name="T25" fmla="*/ 0 h 16659"/>
                  <a:gd name="T26" fmla="*/ 0 w 11619"/>
                  <a:gd name="T27" fmla="*/ 0 h 16659"/>
                  <a:gd name="T28" fmla="*/ 0 w 11619"/>
                  <a:gd name="T29" fmla="*/ 0 h 16659"/>
                  <a:gd name="T30" fmla="*/ 0 w 11619"/>
                  <a:gd name="T31" fmla="*/ 0 h 16659"/>
                  <a:gd name="T32" fmla="*/ 0 w 11619"/>
                  <a:gd name="T33" fmla="*/ 0 h 16659"/>
                  <a:gd name="T34" fmla="*/ 0 w 11619"/>
                  <a:gd name="T35" fmla="*/ 0 h 16659"/>
                  <a:gd name="T36" fmla="*/ 0 w 11619"/>
                  <a:gd name="T37" fmla="*/ 0 h 16659"/>
                  <a:gd name="T38" fmla="*/ 0 w 11619"/>
                  <a:gd name="T39" fmla="*/ 0 h 16659"/>
                  <a:gd name="T40" fmla="*/ 0 w 11619"/>
                  <a:gd name="T41" fmla="*/ 0 h 16659"/>
                  <a:gd name="T42" fmla="*/ 0 w 11619"/>
                  <a:gd name="T43" fmla="*/ 0 h 16659"/>
                  <a:gd name="T44" fmla="*/ 0 w 11619"/>
                  <a:gd name="T45" fmla="*/ 0 h 16659"/>
                  <a:gd name="T46" fmla="*/ 0 w 11619"/>
                  <a:gd name="T47" fmla="*/ 0 h 16659"/>
                  <a:gd name="T48" fmla="*/ 0 w 11619"/>
                  <a:gd name="T49" fmla="*/ 0 h 16659"/>
                  <a:gd name="T50" fmla="*/ 0 w 11619"/>
                  <a:gd name="T51" fmla="*/ 0 h 16659"/>
                  <a:gd name="T52" fmla="*/ 0 w 11619"/>
                  <a:gd name="T53" fmla="*/ 0 h 16659"/>
                  <a:gd name="T54" fmla="*/ 0 w 11619"/>
                  <a:gd name="T55" fmla="*/ 0 h 16659"/>
                  <a:gd name="T56" fmla="*/ 0 w 11619"/>
                  <a:gd name="T57" fmla="*/ 0 h 16659"/>
                  <a:gd name="T58" fmla="*/ 0 w 11619"/>
                  <a:gd name="T59" fmla="*/ 0 h 16659"/>
                  <a:gd name="T60" fmla="*/ 0 w 11619"/>
                  <a:gd name="T61" fmla="*/ 0 h 16659"/>
                  <a:gd name="T62" fmla="*/ 0 w 11619"/>
                  <a:gd name="T63" fmla="*/ 0 h 16659"/>
                  <a:gd name="T64" fmla="*/ 0 w 11619"/>
                  <a:gd name="T65" fmla="*/ 0 h 16659"/>
                  <a:gd name="T66" fmla="*/ 0 w 11619"/>
                  <a:gd name="T67" fmla="*/ 0 h 16659"/>
                  <a:gd name="T68" fmla="*/ 0 w 11619"/>
                  <a:gd name="T69" fmla="*/ 0 h 16659"/>
                  <a:gd name="T70" fmla="*/ 0 w 11619"/>
                  <a:gd name="T71" fmla="*/ 0 h 16659"/>
                  <a:gd name="T72" fmla="*/ 0 w 11619"/>
                  <a:gd name="T73" fmla="*/ 0 h 16659"/>
                  <a:gd name="T74" fmla="*/ 0 w 11619"/>
                  <a:gd name="T75" fmla="*/ 0 h 16659"/>
                  <a:gd name="T76" fmla="*/ 0 w 11619"/>
                  <a:gd name="T77" fmla="*/ 0 h 16659"/>
                  <a:gd name="T78" fmla="*/ 0 w 11619"/>
                  <a:gd name="T79" fmla="*/ 0 h 16659"/>
                  <a:gd name="T80" fmla="*/ 0 w 11619"/>
                  <a:gd name="T81" fmla="*/ 0 h 16659"/>
                  <a:gd name="T82" fmla="*/ 0 w 11619"/>
                  <a:gd name="T83" fmla="*/ 0 h 16659"/>
                  <a:gd name="T84" fmla="*/ 0 w 11619"/>
                  <a:gd name="T85" fmla="*/ 0 h 16659"/>
                  <a:gd name="T86" fmla="*/ 0 w 11619"/>
                  <a:gd name="T87" fmla="*/ 0 h 16659"/>
                  <a:gd name="T88" fmla="*/ 0 w 11619"/>
                  <a:gd name="T89" fmla="*/ 0 h 16659"/>
                  <a:gd name="T90" fmla="*/ 0 w 11619"/>
                  <a:gd name="T91" fmla="*/ 0 h 16659"/>
                  <a:gd name="T92" fmla="*/ 0 w 11619"/>
                  <a:gd name="T93" fmla="*/ 0 h 16659"/>
                  <a:gd name="T94" fmla="*/ 0 w 11619"/>
                  <a:gd name="T95" fmla="*/ 0 h 16659"/>
                  <a:gd name="T96" fmla="*/ 0 w 11619"/>
                  <a:gd name="T97" fmla="*/ 0 h 16659"/>
                  <a:gd name="T98" fmla="*/ 0 w 11619"/>
                  <a:gd name="T99" fmla="*/ 0 h 16659"/>
                  <a:gd name="T100" fmla="*/ 0 w 11619"/>
                  <a:gd name="T101" fmla="*/ 0 h 16659"/>
                  <a:gd name="T102" fmla="*/ 0 w 11619"/>
                  <a:gd name="T103" fmla="*/ 0 h 16659"/>
                  <a:gd name="T104" fmla="*/ 0 w 11619"/>
                  <a:gd name="T105" fmla="*/ 0 h 16659"/>
                  <a:gd name="T106" fmla="*/ 0 w 11619"/>
                  <a:gd name="T107" fmla="*/ 0 h 16659"/>
                  <a:gd name="T108" fmla="*/ 0 w 11619"/>
                  <a:gd name="T109" fmla="*/ 0 h 16659"/>
                  <a:gd name="T110" fmla="*/ 0 w 11619"/>
                  <a:gd name="T111" fmla="*/ 0 h 16659"/>
                  <a:gd name="T112" fmla="*/ 0 w 11619"/>
                  <a:gd name="T113" fmla="*/ 0 h 16659"/>
                  <a:gd name="T114" fmla="*/ 0 w 11619"/>
                  <a:gd name="T115" fmla="*/ 0 h 16659"/>
                  <a:gd name="T116" fmla="*/ 0 w 11619"/>
                  <a:gd name="T117" fmla="*/ 0 h 166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619" h="16659">
                    <a:moveTo>
                      <a:pt x="3833" y="16659"/>
                    </a:moveTo>
                    <a:lnTo>
                      <a:pt x="3833" y="16553"/>
                    </a:lnTo>
                    <a:lnTo>
                      <a:pt x="3833" y="16447"/>
                    </a:lnTo>
                    <a:lnTo>
                      <a:pt x="3833" y="16343"/>
                    </a:lnTo>
                    <a:lnTo>
                      <a:pt x="3833" y="16239"/>
                    </a:lnTo>
                    <a:lnTo>
                      <a:pt x="3833" y="16136"/>
                    </a:lnTo>
                    <a:lnTo>
                      <a:pt x="3833" y="16035"/>
                    </a:lnTo>
                    <a:lnTo>
                      <a:pt x="3833" y="15934"/>
                    </a:lnTo>
                    <a:lnTo>
                      <a:pt x="3833" y="15835"/>
                    </a:lnTo>
                    <a:lnTo>
                      <a:pt x="3833" y="15736"/>
                    </a:lnTo>
                    <a:lnTo>
                      <a:pt x="3833" y="15639"/>
                    </a:lnTo>
                    <a:lnTo>
                      <a:pt x="3833" y="15542"/>
                    </a:lnTo>
                    <a:lnTo>
                      <a:pt x="3833" y="15446"/>
                    </a:lnTo>
                    <a:lnTo>
                      <a:pt x="3833" y="15351"/>
                    </a:lnTo>
                    <a:lnTo>
                      <a:pt x="3833" y="15256"/>
                    </a:lnTo>
                    <a:lnTo>
                      <a:pt x="3833" y="15163"/>
                    </a:lnTo>
                    <a:lnTo>
                      <a:pt x="3833" y="15070"/>
                    </a:lnTo>
                    <a:lnTo>
                      <a:pt x="3833" y="14978"/>
                    </a:lnTo>
                    <a:lnTo>
                      <a:pt x="3833" y="14885"/>
                    </a:lnTo>
                    <a:lnTo>
                      <a:pt x="3833" y="14792"/>
                    </a:lnTo>
                    <a:lnTo>
                      <a:pt x="3833" y="14697"/>
                    </a:lnTo>
                    <a:lnTo>
                      <a:pt x="3833" y="14601"/>
                    </a:lnTo>
                    <a:lnTo>
                      <a:pt x="3833" y="14504"/>
                    </a:lnTo>
                    <a:lnTo>
                      <a:pt x="3833" y="14405"/>
                    </a:lnTo>
                    <a:lnTo>
                      <a:pt x="3833" y="14306"/>
                    </a:lnTo>
                    <a:lnTo>
                      <a:pt x="3833" y="14206"/>
                    </a:lnTo>
                    <a:lnTo>
                      <a:pt x="3833" y="14105"/>
                    </a:lnTo>
                    <a:lnTo>
                      <a:pt x="3833" y="14003"/>
                    </a:lnTo>
                    <a:lnTo>
                      <a:pt x="3833" y="13899"/>
                    </a:lnTo>
                    <a:lnTo>
                      <a:pt x="3833" y="13795"/>
                    </a:lnTo>
                    <a:lnTo>
                      <a:pt x="3833" y="13690"/>
                    </a:lnTo>
                    <a:lnTo>
                      <a:pt x="3833" y="13583"/>
                    </a:lnTo>
                    <a:lnTo>
                      <a:pt x="3833" y="13476"/>
                    </a:lnTo>
                    <a:lnTo>
                      <a:pt x="3831" y="13370"/>
                    </a:lnTo>
                    <a:lnTo>
                      <a:pt x="3830" y="13266"/>
                    </a:lnTo>
                    <a:lnTo>
                      <a:pt x="3827" y="13163"/>
                    </a:lnTo>
                    <a:lnTo>
                      <a:pt x="3823" y="13060"/>
                    </a:lnTo>
                    <a:lnTo>
                      <a:pt x="3818" y="12960"/>
                    </a:lnTo>
                    <a:lnTo>
                      <a:pt x="3811" y="12860"/>
                    </a:lnTo>
                    <a:lnTo>
                      <a:pt x="3803" y="12761"/>
                    </a:lnTo>
                    <a:lnTo>
                      <a:pt x="3795" y="12664"/>
                    </a:lnTo>
                    <a:lnTo>
                      <a:pt x="3784" y="12567"/>
                    </a:lnTo>
                    <a:lnTo>
                      <a:pt x="3773" y="12472"/>
                    </a:lnTo>
                    <a:lnTo>
                      <a:pt x="3760" y="12378"/>
                    </a:lnTo>
                    <a:lnTo>
                      <a:pt x="3747" y="12284"/>
                    </a:lnTo>
                    <a:lnTo>
                      <a:pt x="3732" y="12192"/>
                    </a:lnTo>
                    <a:lnTo>
                      <a:pt x="3717" y="12102"/>
                    </a:lnTo>
                    <a:lnTo>
                      <a:pt x="3700" y="12012"/>
                    </a:lnTo>
                    <a:lnTo>
                      <a:pt x="3681" y="11923"/>
                    </a:lnTo>
                    <a:lnTo>
                      <a:pt x="3661" y="11836"/>
                    </a:lnTo>
                    <a:lnTo>
                      <a:pt x="3641" y="11750"/>
                    </a:lnTo>
                    <a:lnTo>
                      <a:pt x="3619" y="11665"/>
                    </a:lnTo>
                    <a:lnTo>
                      <a:pt x="3596" y="11581"/>
                    </a:lnTo>
                    <a:lnTo>
                      <a:pt x="3571" y="11498"/>
                    </a:lnTo>
                    <a:lnTo>
                      <a:pt x="3546" y="11416"/>
                    </a:lnTo>
                    <a:lnTo>
                      <a:pt x="3520" y="11336"/>
                    </a:lnTo>
                    <a:lnTo>
                      <a:pt x="3492" y="11256"/>
                    </a:lnTo>
                    <a:lnTo>
                      <a:pt x="3463" y="11178"/>
                    </a:lnTo>
                    <a:lnTo>
                      <a:pt x="3433" y="11101"/>
                    </a:lnTo>
                    <a:lnTo>
                      <a:pt x="3402" y="11025"/>
                    </a:lnTo>
                    <a:lnTo>
                      <a:pt x="3369" y="10950"/>
                    </a:lnTo>
                    <a:lnTo>
                      <a:pt x="3335" y="10875"/>
                    </a:lnTo>
                    <a:lnTo>
                      <a:pt x="3301" y="10802"/>
                    </a:lnTo>
                    <a:lnTo>
                      <a:pt x="3264" y="10731"/>
                    </a:lnTo>
                    <a:lnTo>
                      <a:pt x="3228" y="10661"/>
                    </a:lnTo>
                    <a:lnTo>
                      <a:pt x="3152" y="10522"/>
                    </a:lnTo>
                    <a:lnTo>
                      <a:pt x="3076" y="10385"/>
                    </a:lnTo>
                    <a:lnTo>
                      <a:pt x="2999" y="10249"/>
                    </a:lnTo>
                    <a:lnTo>
                      <a:pt x="2920" y="10115"/>
                    </a:lnTo>
                    <a:lnTo>
                      <a:pt x="2841" y="9982"/>
                    </a:lnTo>
                    <a:lnTo>
                      <a:pt x="2761" y="9851"/>
                    </a:lnTo>
                    <a:lnTo>
                      <a:pt x="2680" y="9721"/>
                    </a:lnTo>
                    <a:lnTo>
                      <a:pt x="2598" y="9593"/>
                    </a:lnTo>
                    <a:lnTo>
                      <a:pt x="2516" y="9467"/>
                    </a:lnTo>
                    <a:lnTo>
                      <a:pt x="2432" y="9343"/>
                    </a:lnTo>
                    <a:lnTo>
                      <a:pt x="2348" y="9219"/>
                    </a:lnTo>
                    <a:lnTo>
                      <a:pt x="2262" y="9096"/>
                    </a:lnTo>
                    <a:lnTo>
                      <a:pt x="2176" y="8976"/>
                    </a:lnTo>
                    <a:lnTo>
                      <a:pt x="2089" y="8857"/>
                    </a:lnTo>
                    <a:lnTo>
                      <a:pt x="2001" y="8741"/>
                    </a:lnTo>
                    <a:lnTo>
                      <a:pt x="1912" y="8625"/>
                    </a:lnTo>
                    <a:lnTo>
                      <a:pt x="1823" y="8510"/>
                    </a:lnTo>
                    <a:lnTo>
                      <a:pt x="1734" y="8396"/>
                    </a:lnTo>
                    <a:lnTo>
                      <a:pt x="1647" y="8282"/>
                    </a:lnTo>
                    <a:lnTo>
                      <a:pt x="1560" y="8168"/>
                    </a:lnTo>
                    <a:lnTo>
                      <a:pt x="1475" y="8054"/>
                    </a:lnTo>
                    <a:lnTo>
                      <a:pt x="1391" y="7939"/>
                    </a:lnTo>
                    <a:lnTo>
                      <a:pt x="1307" y="7826"/>
                    </a:lnTo>
                    <a:lnTo>
                      <a:pt x="1224" y="7712"/>
                    </a:lnTo>
                    <a:lnTo>
                      <a:pt x="1143" y="7598"/>
                    </a:lnTo>
                    <a:lnTo>
                      <a:pt x="1062" y="7484"/>
                    </a:lnTo>
                    <a:lnTo>
                      <a:pt x="982" y="7371"/>
                    </a:lnTo>
                    <a:lnTo>
                      <a:pt x="904" y="7257"/>
                    </a:lnTo>
                    <a:lnTo>
                      <a:pt x="825" y="7143"/>
                    </a:lnTo>
                    <a:lnTo>
                      <a:pt x="749" y="7030"/>
                    </a:lnTo>
                    <a:lnTo>
                      <a:pt x="673" y="6917"/>
                    </a:lnTo>
                    <a:lnTo>
                      <a:pt x="597" y="6803"/>
                    </a:lnTo>
                    <a:lnTo>
                      <a:pt x="561" y="6747"/>
                    </a:lnTo>
                    <a:lnTo>
                      <a:pt x="525" y="6688"/>
                    </a:lnTo>
                    <a:lnTo>
                      <a:pt x="491" y="6630"/>
                    </a:lnTo>
                    <a:lnTo>
                      <a:pt x="458" y="6570"/>
                    </a:lnTo>
                    <a:lnTo>
                      <a:pt x="426" y="6510"/>
                    </a:lnTo>
                    <a:lnTo>
                      <a:pt x="395" y="6449"/>
                    </a:lnTo>
                    <a:lnTo>
                      <a:pt x="365" y="6388"/>
                    </a:lnTo>
                    <a:lnTo>
                      <a:pt x="337" y="6325"/>
                    </a:lnTo>
                    <a:lnTo>
                      <a:pt x="310" y="6262"/>
                    </a:lnTo>
                    <a:lnTo>
                      <a:pt x="283" y="6198"/>
                    </a:lnTo>
                    <a:lnTo>
                      <a:pt x="258" y="6134"/>
                    </a:lnTo>
                    <a:lnTo>
                      <a:pt x="235" y="6068"/>
                    </a:lnTo>
                    <a:lnTo>
                      <a:pt x="212" y="6003"/>
                    </a:lnTo>
                    <a:lnTo>
                      <a:pt x="190" y="5936"/>
                    </a:lnTo>
                    <a:lnTo>
                      <a:pt x="170" y="5868"/>
                    </a:lnTo>
                    <a:lnTo>
                      <a:pt x="150" y="5800"/>
                    </a:lnTo>
                    <a:lnTo>
                      <a:pt x="132" y="5731"/>
                    </a:lnTo>
                    <a:lnTo>
                      <a:pt x="115" y="5661"/>
                    </a:lnTo>
                    <a:lnTo>
                      <a:pt x="99" y="5592"/>
                    </a:lnTo>
                    <a:lnTo>
                      <a:pt x="84" y="5521"/>
                    </a:lnTo>
                    <a:lnTo>
                      <a:pt x="71" y="5449"/>
                    </a:lnTo>
                    <a:lnTo>
                      <a:pt x="59" y="5377"/>
                    </a:lnTo>
                    <a:lnTo>
                      <a:pt x="48" y="5304"/>
                    </a:lnTo>
                    <a:lnTo>
                      <a:pt x="37" y="5229"/>
                    </a:lnTo>
                    <a:lnTo>
                      <a:pt x="29" y="5154"/>
                    </a:lnTo>
                    <a:lnTo>
                      <a:pt x="22" y="5079"/>
                    </a:lnTo>
                    <a:lnTo>
                      <a:pt x="14" y="5003"/>
                    </a:lnTo>
                    <a:lnTo>
                      <a:pt x="9" y="4926"/>
                    </a:lnTo>
                    <a:lnTo>
                      <a:pt x="5" y="4849"/>
                    </a:lnTo>
                    <a:lnTo>
                      <a:pt x="3" y="4770"/>
                    </a:lnTo>
                    <a:lnTo>
                      <a:pt x="1" y="4691"/>
                    </a:lnTo>
                    <a:lnTo>
                      <a:pt x="0" y="4611"/>
                    </a:lnTo>
                    <a:lnTo>
                      <a:pt x="2" y="4509"/>
                    </a:lnTo>
                    <a:lnTo>
                      <a:pt x="6" y="4408"/>
                    </a:lnTo>
                    <a:lnTo>
                      <a:pt x="12" y="4307"/>
                    </a:lnTo>
                    <a:lnTo>
                      <a:pt x="23" y="4206"/>
                    </a:lnTo>
                    <a:lnTo>
                      <a:pt x="35" y="4105"/>
                    </a:lnTo>
                    <a:lnTo>
                      <a:pt x="51" y="4004"/>
                    </a:lnTo>
                    <a:lnTo>
                      <a:pt x="69" y="3904"/>
                    </a:lnTo>
                    <a:lnTo>
                      <a:pt x="90" y="3804"/>
                    </a:lnTo>
                    <a:lnTo>
                      <a:pt x="114" y="3704"/>
                    </a:lnTo>
                    <a:lnTo>
                      <a:pt x="141" y="3605"/>
                    </a:lnTo>
                    <a:lnTo>
                      <a:pt x="170" y="3506"/>
                    </a:lnTo>
                    <a:lnTo>
                      <a:pt x="202" y="3407"/>
                    </a:lnTo>
                    <a:lnTo>
                      <a:pt x="237" y="3307"/>
                    </a:lnTo>
                    <a:lnTo>
                      <a:pt x="276" y="3208"/>
                    </a:lnTo>
                    <a:lnTo>
                      <a:pt x="316" y="3110"/>
                    </a:lnTo>
                    <a:lnTo>
                      <a:pt x="359" y="3011"/>
                    </a:lnTo>
                    <a:lnTo>
                      <a:pt x="406" y="2913"/>
                    </a:lnTo>
                    <a:lnTo>
                      <a:pt x="455" y="2815"/>
                    </a:lnTo>
                    <a:lnTo>
                      <a:pt x="507" y="2718"/>
                    </a:lnTo>
                    <a:lnTo>
                      <a:pt x="562" y="2620"/>
                    </a:lnTo>
                    <a:lnTo>
                      <a:pt x="619" y="2523"/>
                    </a:lnTo>
                    <a:lnTo>
                      <a:pt x="679" y="2426"/>
                    </a:lnTo>
                    <a:lnTo>
                      <a:pt x="743" y="2329"/>
                    </a:lnTo>
                    <a:lnTo>
                      <a:pt x="809" y="2232"/>
                    </a:lnTo>
                    <a:lnTo>
                      <a:pt x="877" y="2136"/>
                    </a:lnTo>
                    <a:lnTo>
                      <a:pt x="949" y="2039"/>
                    </a:lnTo>
                    <a:lnTo>
                      <a:pt x="1023" y="1943"/>
                    </a:lnTo>
                    <a:lnTo>
                      <a:pt x="1100" y="1847"/>
                    </a:lnTo>
                    <a:lnTo>
                      <a:pt x="1179" y="1751"/>
                    </a:lnTo>
                    <a:lnTo>
                      <a:pt x="1263" y="1656"/>
                    </a:lnTo>
                    <a:lnTo>
                      <a:pt x="1348" y="1560"/>
                    </a:lnTo>
                    <a:lnTo>
                      <a:pt x="1437" y="1465"/>
                    </a:lnTo>
                    <a:lnTo>
                      <a:pt x="1527" y="1372"/>
                    </a:lnTo>
                    <a:lnTo>
                      <a:pt x="1623" y="1281"/>
                    </a:lnTo>
                    <a:lnTo>
                      <a:pt x="1720" y="1194"/>
                    </a:lnTo>
                    <a:lnTo>
                      <a:pt x="1820" y="1110"/>
                    </a:lnTo>
                    <a:lnTo>
                      <a:pt x="1923" y="1029"/>
                    </a:lnTo>
                    <a:lnTo>
                      <a:pt x="2030" y="951"/>
                    </a:lnTo>
                    <a:lnTo>
                      <a:pt x="2140" y="876"/>
                    </a:lnTo>
                    <a:lnTo>
                      <a:pt x="2252" y="804"/>
                    </a:lnTo>
                    <a:lnTo>
                      <a:pt x="2368" y="735"/>
                    </a:lnTo>
                    <a:lnTo>
                      <a:pt x="2486" y="670"/>
                    </a:lnTo>
                    <a:lnTo>
                      <a:pt x="2607" y="607"/>
                    </a:lnTo>
                    <a:lnTo>
                      <a:pt x="2731" y="548"/>
                    </a:lnTo>
                    <a:lnTo>
                      <a:pt x="2859" y="491"/>
                    </a:lnTo>
                    <a:lnTo>
                      <a:pt x="2989" y="438"/>
                    </a:lnTo>
                    <a:lnTo>
                      <a:pt x="3123" y="388"/>
                    </a:lnTo>
                    <a:lnTo>
                      <a:pt x="3259" y="340"/>
                    </a:lnTo>
                    <a:lnTo>
                      <a:pt x="3399" y="296"/>
                    </a:lnTo>
                    <a:lnTo>
                      <a:pt x="3541" y="255"/>
                    </a:lnTo>
                    <a:lnTo>
                      <a:pt x="3686" y="217"/>
                    </a:lnTo>
                    <a:lnTo>
                      <a:pt x="3835" y="182"/>
                    </a:lnTo>
                    <a:lnTo>
                      <a:pt x="3986" y="150"/>
                    </a:lnTo>
                    <a:lnTo>
                      <a:pt x="4141" y="122"/>
                    </a:lnTo>
                    <a:lnTo>
                      <a:pt x="4299" y="96"/>
                    </a:lnTo>
                    <a:lnTo>
                      <a:pt x="4459" y="73"/>
                    </a:lnTo>
                    <a:lnTo>
                      <a:pt x="4622" y="53"/>
                    </a:lnTo>
                    <a:lnTo>
                      <a:pt x="4790" y="36"/>
                    </a:lnTo>
                    <a:lnTo>
                      <a:pt x="4959" y="24"/>
                    </a:lnTo>
                    <a:lnTo>
                      <a:pt x="5132" y="13"/>
                    </a:lnTo>
                    <a:lnTo>
                      <a:pt x="5308" y="6"/>
                    </a:lnTo>
                    <a:lnTo>
                      <a:pt x="5487" y="2"/>
                    </a:lnTo>
                    <a:lnTo>
                      <a:pt x="5668" y="0"/>
                    </a:lnTo>
                    <a:lnTo>
                      <a:pt x="5853" y="2"/>
                    </a:lnTo>
                    <a:lnTo>
                      <a:pt x="6044" y="5"/>
                    </a:lnTo>
                    <a:lnTo>
                      <a:pt x="6231" y="11"/>
                    </a:lnTo>
                    <a:lnTo>
                      <a:pt x="6413" y="21"/>
                    </a:lnTo>
                    <a:lnTo>
                      <a:pt x="6594" y="33"/>
                    </a:lnTo>
                    <a:lnTo>
                      <a:pt x="6771" y="49"/>
                    </a:lnTo>
                    <a:lnTo>
                      <a:pt x="6944" y="67"/>
                    </a:lnTo>
                    <a:lnTo>
                      <a:pt x="7115" y="87"/>
                    </a:lnTo>
                    <a:lnTo>
                      <a:pt x="7282" y="111"/>
                    </a:lnTo>
                    <a:lnTo>
                      <a:pt x="7445" y="140"/>
                    </a:lnTo>
                    <a:lnTo>
                      <a:pt x="7605" y="170"/>
                    </a:lnTo>
                    <a:lnTo>
                      <a:pt x="7762" y="202"/>
                    </a:lnTo>
                    <a:lnTo>
                      <a:pt x="7916" y="239"/>
                    </a:lnTo>
                    <a:lnTo>
                      <a:pt x="8067" y="278"/>
                    </a:lnTo>
                    <a:lnTo>
                      <a:pt x="8213" y="320"/>
                    </a:lnTo>
                    <a:lnTo>
                      <a:pt x="8357" y="365"/>
                    </a:lnTo>
                    <a:lnTo>
                      <a:pt x="8497" y="413"/>
                    </a:lnTo>
                    <a:lnTo>
                      <a:pt x="8634" y="464"/>
                    </a:lnTo>
                    <a:lnTo>
                      <a:pt x="8768" y="518"/>
                    </a:lnTo>
                    <a:lnTo>
                      <a:pt x="8898" y="576"/>
                    </a:lnTo>
                    <a:lnTo>
                      <a:pt x="9026" y="636"/>
                    </a:lnTo>
                    <a:lnTo>
                      <a:pt x="9149" y="699"/>
                    </a:lnTo>
                    <a:lnTo>
                      <a:pt x="9269" y="766"/>
                    </a:lnTo>
                    <a:lnTo>
                      <a:pt x="9386" y="834"/>
                    </a:lnTo>
                    <a:lnTo>
                      <a:pt x="9500" y="906"/>
                    </a:lnTo>
                    <a:lnTo>
                      <a:pt x="9611" y="982"/>
                    </a:lnTo>
                    <a:lnTo>
                      <a:pt x="9717" y="1060"/>
                    </a:lnTo>
                    <a:lnTo>
                      <a:pt x="9822" y="1140"/>
                    </a:lnTo>
                    <a:lnTo>
                      <a:pt x="9922" y="1225"/>
                    </a:lnTo>
                    <a:lnTo>
                      <a:pt x="10019" y="1311"/>
                    </a:lnTo>
                    <a:lnTo>
                      <a:pt x="10114" y="1402"/>
                    </a:lnTo>
                    <a:lnTo>
                      <a:pt x="10203" y="1495"/>
                    </a:lnTo>
                    <a:lnTo>
                      <a:pt x="10291" y="1591"/>
                    </a:lnTo>
                    <a:lnTo>
                      <a:pt x="10375" y="1688"/>
                    </a:lnTo>
                    <a:lnTo>
                      <a:pt x="10455" y="1786"/>
                    </a:lnTo>
                    <a:lnTo>
                      <a:pt x="10534" y="1883"/>
                    </a:lnTo>
                    <a:lnTo>
                      <a:pt x="10610" y="1980"/>
                    </a:lnTo>
                    <a:lnTo>
                      <a:pt x="10682" y="2076"/>
                    </a:lnTo>
                    <a:lnTo>
                      <a:pt x="10752" y="2173"/>
                    </a:lnTo>
                    <a:lnTo>
                      <a:pt x="10820" y="2269"/>
                    </a:lnTo>
                    <a:lnTo>
                      <a:pt x="10885" y="2365"/>
                    </a:lnTo>
                    <a:lnTo>
                      <a:pt x="10946" y="2461"/>
                    </a:lnTo>
                    <a:lnTo>
                      <a:pt x="11006" y="2557"/>
                    </a:lnTo>
                    <a:lnTo>
                      <a:pt x="11062" y="2653"/>
                    </a:lnTo>
                    <a:lnTo>
                      <a:pt x="11116" y="2748"/>
                    </a:lnTo>
                    <a:lnTo>
                      <a:pt x="11167" y="2843"/>
                    </a:lnTo>
                    <a:lnTo>
                      <a:pt x="11215" y="2938"/>
                    </a:lnTo>
                    <a:lnTo>
                      <a:pt x="11261" y="3033"/>
                    </a:lnTo>
                    <a:lnTo>
                      <a:pt x="11304" y="3127"/>
                    </a:lnTo>
                    <a:lnTo>
                      <a:pt x="11343" y="3222"/>
                    </a:lnTo>
                    <a:lnTo>
                      <a:pt x="11381" y="3316"/>
                    </a:lnTo>
                    <a:lnTo>
                      <a:pt x="11415" y="3410"/>
                    </a:lnTo>
                    <a:lnTo>
                      <a:pt x="11448" y="3503"/>
                    </a:lnTo>
                    <a:lnTo>
                      <a:pt x="11477" y="3596"/>
                    </a:lnTo>
                    <a:lnTo>
                      <a:pt x="11503" y="3689"/>
                    </a:lnTo>
                    <a:lnTo>
                      <a:pt x="11527" y="3783"/>
                    </a:lnTo>
                    <a:lnTo>
                      <a:pt x="11548" y="3875"/>
                    </a:lnTo>
                    <a:lnTo>
                      <a:pt x="11567" y="3968"/>
                    </a:lnTo>
                    <a:lnTo>
                      <a:pt x="11583" y="4061"/>
                    </a:lnTo>
                    <a:lnTo>
                      <a:pt x="11595" y="4153"/>
                    </a:lnTo>
                    <a:lnTo>
                      <a:pt x="11605" y="4244"/>
                    </a:lnTo>
                    <a:lnTo>
                      <a:pt x="11612" y="4336"/>
                    </a:lnTo>
                    <a:lnTo>
                      <a:pt x="11617" y="4428"/>
                    </a:lnTo>
                    <a:lnTo>
                      <a:pt x="11619" y="4520"/>
                    </a:lnTo>
                    <a:lnTo>
                      <a:pt x="11618" y="4611"/>
                    </a:lnTo>
                    <a:lnTo>
                      <a:pt x="11617" y="4683"/>
                    </a:lnTo>
                    <a:lnTo>
                      <a:pt x="11616" y="4754"/>
                    </a:lnTo>
                    <a:lnTo>
                      <a:pt x="11613" y="4825"/>
                    </a:lnTo>
                    <a:lnTo>
                      <a:pt x="11609" y="4895"/>
                    </a:lnTo>
                    <a:lnTo>
                      <a:pt x="11604" y="4964"/>
                    </a:lnTo>
                    <a:lnTo>
                      <a:pt x="11597" y="5033"/>
                    </a:lnTo>
                    <a:lnTo>
                      <a:pt x="11590" y="5102"/>
                    </a:lnTo>
                    <a:lnTo>
                      <a:pt x="11582" y="5170"/>
                    </a:lnTo>
                    <a:lnTo>
                      <a:pt x="11572" y="5238"/>
                    </a:lnTo>
                    <a:lnTo>
                      <a:pt x="11561" y="5305"/>
                    </a:lnTo>
                    <a:lnTo>
                      <a:pt x="11549" y="5371"/>
                    </a:lnTo>
                    <a:lnTo>
                      <a:pt x="11536" y="5437"/>
                    </a:lnTo>
                    <a:lnTo>
                      <a:pt x="11521" y="5503"/>
                    </a:lnTo>
                    <a:lnTo>
                      <a:pt x="11506" y="5568"/>
                    </a:lnTo>
                    <a:lnTo>
                      <a:pt x="11490" y="5632"/>
                    </a:lnTo>
                    <a:lnTo>
                      <a:pt x="11472" y="5696"/>
                    </a:lnTo>
                    <a:lnTo>
                      <a:pt x="11453" y="5760"/>
                    </a:lnTo>
                    <a:lnTo>
                      <a:pt x="11432" y="5822"/>
                    </a:lnTo>
                    <a:lnTo>
                      <a:pt x="11411" y="5885"/>
                    </a:lnTo>
                    <a:lnTo>
                      <a:pt x="11389" y="5947"/>
                    </a:lnTo>
                    <a:lnTo>
                      <a:pt x="11365" y="6009"/>
                    </a:lnTo>
                    <a:lnTo>
                      <a:pt x="11340" y="6069"/>
                    </a:lnTo>
                    <a:lnTo>
                      <a:pt x="11315" y="6130"/>
                    </a:lnTo>
                    <a:lnTo>
                      <a:pt x="11288" y="6189"/>
                    </a:lnTo>
                    <a:lnTo>
                      <a:pt x="11260" y="6249"/>
                    </a:lnTo>
                    <a:lnTo>
                      <a:pt x="11231" y="6308"/>
                    </a:lnTo>
                    <a:lnTo>
                      <a:pt x="11199" y="6366"/>
                    </a:lnTo>
                    <a:lnTo>
                      <a:pt x="11168" y="6424"/>
                    </a:lnTo>
                    <a:lnTo>
                      <a:pt x="11134" y="6482"/>
                    </a:lnTo>
                    <a:lnTo>
                      <a:pt x="11101" y="6538"/>
                    </a:lnTo>
                    <a:lnTo>
                      <a:pt x="11065" y="6594"/>
                    </a:lnTo>
                    <a:lnTo>
                      <a:pt x="11029" y="6650"/>
                    </a:lnTo>
                    <a:lnTo>
                      <a:pt x="10955" y="6761"/>
                    </a:lnTo>
                    <a:lnTo>
                      <a:pt x="10879" y="6873"/>
                    </a:lnTo>
                    <a:lnTo>
                      <a:pt x="10803" y="6986"/>
                    </a:lnTo>
                    <a:lnTo>
                      <a:pt x="10726" y="7098"/>
                    </a:lnTo>
                    <a:lnTo>
                      <a:pt x="10647" y="7212"/>
                    </a:lnTo>
                    <a:lnTo>
                      <a:pt x="10569" y="7326"/>
                    </a:lnTo>
                    <a:lnTo>
                      <a:pt x="10489" y="7440"/>
                    </a:lnTo>
                    <a:lnTo>
                      <a:pt x="10408" y="7556"/>
                    </a:lnTo>
                    <a:lnTo>
                      <a:pt x="10327" y="7671"/>
                    </a:lnTo>
                    <a:lnTo>
                      <a:pt x="10244" y="7788"/>
                    </a:lnTo>
                    <a:lnTo>
                      <a:pt x="10161" y="7905"/>
                    </a:lnTo>
                    <a:lnTo>
                      <a:pt x="10077" y="8022"/>
                    </a:lnTo>
                    <a:lnTo>
                      <a:pt x="9991" y="8140"/>
                    </a:lnTo>
                    <a:lnTo>
                      <a:pt x="9906" y="8258"/>
                    </a:lnTo>
                    <a:lnTo>
                      <a:pt x="9818" y="8376"/>
                    </a:lnTo>
                    <a:lnTo>
                      <a:pt x="9730" y="8496"/>
                    </a:lnTo>
                    <a:lnTo>
                      <a:pt x="9641" y="8616"/>
                    </a:lnTo>
                    <a:lnTo>
                      <a:pt x="9553" y="8739"/>
                    </a:lnTo>
                    <a:lnTo>
                      <a:pt x="9467" y="8863"/>
                    </a:lnTo>
                    <a:lnTo>
                      <a:pt x="9381" y="8988"/>
                    </a:lnTo>
                    <a:lnTo>
                      <a:pt x="9296" y="9115"/>
                    </a:lnTo>
                    <a:lnTo>
                      <a:pt x="9213" y="9245"/>
                    </a:lnTo>
                    <a:lnTo>
                      <a:pt x="9130" y="9376"/>
                    </a:lnTo>
                    <a:lnTo>
                      <a:pt x="9049" y="9508"/>
                    </a:lnTo>
                    <a:lnTo>
                      <a:pt x="8967" y="9642"/>
                    </a:lnTo>
                    <a:lnTo>
                      <a:pt x="8888" y="9778"/>
                    </a:lnTo>
                    <a:lnTo>
                      <a:pt x="8808" y="9916"/>
                    </a:lnTo>
                    <a:lnTo>
                      <a:pt x="8730" y="10055"/>
                    </a:lnTo>
                    <a:lnTo>
                      <a:pt x="8654" y="10196"/>
                    </a:lnTo>
                    <a:lnTo>
                      <a:pt x="8577" y="10339"/>
                    </a:lnTo>
                    <a:lnTo>
                      <a:pt x="8501" y="10484"/>
                    </a:lnTo>
                    <a:lnTo>
                      <a:pt x="8427" y="10630"/>
                    </a:lnTo>
                    <a:lnTo>
                      <a:pt x="8390" y="10704"/>
                    </a:lnTo>
                    <a:lnTo>
                      <a:pt x="8356" y="10779"/>
                    </a:lnTo>
                    <a:lnTo>
                      <a:pt x="8323" y="10856"/>
                    </a:lnTo>
                    <a:lnTo>
                      <a:pt x="8289" y="10933"/>
                    </a:lnTo>
                    <a:lnTo>
                      <a:pt x="8258" y="11011"/>
                    </a:lnTo>
                    <a:lnTo>
                      <a:pt x="8227" y="11090"/>
                    </a:lnTo>
                    <a:lnTo>
                      <a:pt x="8198" y="11171"/>
                    </a:lnTo>
                    <a:lnTo>
                      <a:pt x="8170" y="11252"/>
                    </a:lnTo>
                    <a:lnTo>
                      <a:pt x="8143" y="11335"/>
                    </a:lnTo>
                    <a:lnTo>
                      <a:pt x="8117" y="11418"/>
                    </a:lnTo>
                    <a:lnTo>
                      <a:pt x="8093" y="11502"/>
                    </a:lnTo>
                    <a:lnTo>
                      <a:pt x="8069" y="11587"/>
                    </a:lnTo>
                    <a:lnTo>
                      <a:pt x="8047" y="11674"/>
                    </a:lnTo>
                    <a:lnTo>
                      <a:pt x="8025" y="11761"/>
                    </a:lnTo>
                    <a:lnTo>
                      <a:pt x="8005" y="11850"/>
                    </a:lnTo>
                    <a:lnTo>
                      <a:pt x="7986" y="11940"/>
                    </a:lnTo>
                    <a:lnTo>
                      <a:pt x="7968" y="12030"/>
                    </a:lnTo>
                    <a:lnTo>
                      <a:pt x="7952" y="12121"/>
                    </a:lnTo>
                    <a:lnTo>
                      <a:pt x="7936" y="12214"/>
                    </a:lnTo>
                    <a:lnTo>
                      <a:pt x="7921" y="12308"/>
                    </a:lnTo>
                    <a:lnTo>
                      <a:pt x="7908" y="12402"/>
                    </a:lnTo>
                    <a:lnTo>
                      <a:pt x="7896" y="12498"/>
                    </a:lnTo>
                    <a:lnTo>
                      <a:pt x="7885" y="12595"/>
                    </a:lnTo>
                    <a:lnTo>
                      <a:pt x="7875" y="12693"/>
                    </a:lnTo>
                    <a:lnTo>
                      <a:pt x="7866" y="12791"/>
                    </a:lnTo>
                    <a:lnTo>
                      <a:pt x="7859" y="12891"/>
                    </a:lnTo>
                    <a:lnTo>
                      <a:pt x="7852" y="12993"/>
                    </a:lnTo>
                    <a:lnTo>
                      <a:pt x="7847" y="13095"/>
                    </a:lnTo>
                    <a:lnTo>
                      <a:pt x="7843" y="13197"/>
                    </a:lnTo>
                    <a:lnTo>
                      <a:pt x="7841" y="13301"/>
                    </a:lnTo>
                    <a:lnTo>
                      <a:pt x="7839" y="13407"/>
                    </a:lnTo>
                    <a:lnTo>
                      <a:pt x="7838" y="13512"/>
                    </a:lnTo>
                    <a:lnTo>
                      <a:pt x="7838" y="13607"/>
                    </a:lnTo>
                    <a:lnTo>
                      <a:pt x="7838" y="13702"/>
                    </a:lnTo>
                    <a:lnTo>
                      <a:pt x="7838" y="13797"/>
                    </a:lnTo>
                    <a:lnTo>
                      <a:pt x="7838" y="13892"/>
                    </a:lnTo>
                    <a:lnTo>
                      <a:pt x="7838" y="13987"/>
                    </a:lnTo>
                    <a:lnTo>
                      <a:pt x="7838" y="14082"/>
                    </a:lnTo>
                    <a:lnTo>
                      <a:pt x="7838" y="14178"/>
                    </a:lnTo>
                    <a:lnTo>
                      <a:pt x="7838" y="14274"/>
                    </a:lnTo>
                    <a:lnTo>
                      <a:pt x="7838" y="14370"/>
                    </a:lnTo>
                    <a:lnTo>
                      <a:pt x="7838" y="14467"/>
                    </a:lnTo>
                    <a:lnTo>
                      <a:pt x="7838" y="14563"/>
                    </a:lnTo>
                    <a:lnTo>
                      <a:pt x="7838" y="14660"/>
                    </a:lnTo>
                    <a:lnTo>
                      <a:pt x="7838" y="14757"/>
                    </a:lnTo>
                    <a:lnTo>
                      <a:pt x="7838" y="14854"/>
                    </a:lnTo>
                    <a:lnTo>
                      <a:pt x="7838" y="14951"/>
                    </a:lnTo>
                    <a:lnTo>
                      <a:pt x="7838" y="15049"/>
                    </a:lnTo>
                    <a:lnTo>
                      <a:pt x="7838" y="15147"/>
                    </a:lnTo>
                    <a:lnTo>
                      <a:pt x="7838" y="15245"/>
                    </a:lnTo>
                    <a:lnTo>
                      <a:pt x="7838" y="15343"/>
                    </a:lnTo>
                    <a:lnTo>
                      <a:pt x="7838" y="15443"/>
                    </a:lnTo>
                    <a:lnTo>
                      <a:pt x="7838" y="15543"/>
                    </a:lnTo>
                    <a:lnTo>
                      <a:pt x="7838" y="15642"/>
                    </a:lnTo>
                    <a:lnTo>
                      <a:pt x="7838" y="15742"/>
                    </a:lnTo>
                    <a:lnTo>
                      <a:pt x="7838" y="15842"/>
                    </a:lnTo>
                    <a:lnTo>
                      <a:pt x="7838" y="15943"/>
                    </a:lnTo>
                    <a:lnTo>
                      <a:pt x="7838" y="16045"/>
                    </a:lnTo>
                    <a:lnTo>
                      <a:pt x="7838" y="16146"/>
                    </a:lnTo>
                    <a:lnTo>
                      <a:pt x="7838" y="16248"/>
                    </a:lnTo>
                    <a:lnTo>
                      <a:pt x="7838" y="16350"/>
                    </a:lnTo>
                    <a:lnTo>
                      <a:pt x="7838" y="16453"/>
                    </a:lnTo>
                    <a:lnTo>
                      <a:pt x="7838" y="16556"/>
                    </a:lnTo>
                    <a:lnTo>
                      <a:pt x="7838" y="16659"/>
                    </a:lnTo>
                    <a:lnTo>
                      <a:pt x="7782" y="16659"/>
                    </a:lnTo>
                    <a:lnTo>
                      <a:pt x="7715" y="16659"/>
                    </a:lnTo>
                    <a:lnTo>
                      <a:pt x="7637" y="16659"/>
                    </a:lnTo>
                    <a:lnTo>
                      <a:pt x="7548" y="16659"/>
                    </a:lnTo>
                    <a:lnTo>
                      <a:pt x="7449" y="16659"/>
                    </a:lnTo>
                    <a:lnTo>
                      <a:pt x="7338" y="16659"/>
                    </a:lnTo>
                    <a:lnTo>
                      <a:pt x="7217" y="16659"/>
                    </a:lnTo>
                    <a:lnTo>
                      <a:pt x="7084" y="16659"/>
                    </a:lnTo>
                    <a:lnTo>
                      <a:pt x="6941" y="16659"/>
                    </a:lnTo>
                    <a:lnTo>
                      <a:pt x="6786" y="16659"/>
                    </a:lnTo>
                    <a:lnTo>
                      <a:pt x="6621" y="16659"/>
                    </a:lnTo>
                    <a:lnTo>
                      <a:pt x="6446" y="16659"/>
                    </a:lnTo>
                    <a:lnTo>
                      <a:pt x="6259" y="16659"/>
                    </a:lnTo>
                    <a:lnTo>
                      <a:pt x="6060" y="16659"/>
                    </a:lnTo>
                    <a:lnTo>
                      <a:pt x="5851" y="16659"/>
                    </a:lnTo>
                    <a:lnTo>
                      <a:pt x="5632" y="16659"/>
                    </a:lnTo>
                    <a:lnTo>
                      <a:pt x="5413" y="16659"/>
                    </a:lnTo>
                    <a:lnTo>
                      <a:pt x="5210" y="16659"/>
                    </a:lnTo>
                    <a:lnTo>
                      <a:pt x="5021" y="16659"/>
                    </a:lnTo>
                    <a:lnTo>
                      <a:pt x="4845" y="16659"/>
                    </a:lnTo>
                    <a:lnTo>
                      <a:pt x="4683" y="16659"/>
                    </a:lnTo>
                    <a:lnTo>
                      <a:pt x="4536" y="16659"/>
                    </a:lnTo>
                    <a:lnTo>
                      <a:pt x="4402" y="16659"/>
                    </a:lnTo>
                    <a:lnTo>
                      <a:pt x="4283" y="16659"/>
                    </a:lnTo>
                    <a:lnTo>
                      <a:pt x="4177" y="16659"/>
                    </a:lnTo>
                    <a:lnTo>
                      <a:pt x="4085" y="16659"/>
                    </a:lnTo>
                    <a:lnTo>
                      <a:pt x="4008" y="16659"/>
                    </a:lnTo>
                    <a:lnTo>
                      <a:pt x="3945" y="16659"/>
                    </a:lnTo>
                    <a:lnTo>
                      <a:pt x="3895" y="16659"/>
                    </a:lnTo>
                    <a:lnTo>
                      <a:pt x="3861" y="16659"/>
                    </a:lnTo>
                    <a:lnTo>
                      <a:pt x="3840" y="16659"/>
                    </a:lnTo>
                    <a:lnTo>
                      <a:pt x="3833" y="1665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26" name="Rectangle 196" descr="Dark horizontal"/>
              <p:cNvSpPr>
                <a:spLocks noChangeArrowheads="1"/>
              </p:cNvSpPr>
              <p:nvPr/>
            </p:nvSpPr>
            <p:spPr bwMode="auto">
              <a:xfrm>
                <a:off x="4098" y="2304"/>
                <a:ext cx="202" cy="160"/>
              </a:xfrm>
              <a:prstGeom prst="rect">
                <a:avLst/>
              </a:prstGeom>
              <a:pattFill prst="ltHorz">
                <a:fgClr>
                  <a:srgbClr val="E60000"/>
                </a:fgClr>
                <a:bgClr>
                  <a:schemeClr val="bg1"/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" name="21 Conector recto"/>
            <p:cNvCxnSpPr/>
            <p:nvPr/>
          </p:nvCxnSpPr>
          <p:spPr bwMode="auto">
            <a:xfrm>
              <a:off x="745331" y="1373981"/>
              <a:ext cx="66158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22 Conector recto"/>
            <p:cNvCxnSpPr>
              <a:endCxn id="26" idx="0"/>
            </p:cNvCxnSpPr>
            <p:nvPr/>
          </p:nvCxnSpPr>
          <p:spPr bwMode="auto">
            <a:xfrm flipH="1">
              <a:off x="811729" y="1373981"/>
              <a:ext cx="69334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23 Forma libre"/>
            <p:cNvSpPr/>
            <p:nvPr/>
          </p:nvSpPr>
          <p:spPr bwMode="auto">
            <a:xfrm>
              <a:off x="735806" y="1362075"/>
              <a:ext cx="145258" cy="76200"/>
            </a:xfrm>
            <a:custGeom>
              <a:avLst/>
              <a:gdLst>
                <a:gd name="connsiteX0" fmla="*/ 0 w 183357"/>
                <a:gd name="connsiteY0" fmla="*/ 30956 h 76200"/>
                <a:gd name="connsiteX1" fmla="*/ 59532 w 183357"/>
                <a:gd name="connsiteY1" fmla="*/ 33338 h 76200"/>
                <a:gd name="connsiteX2" fmla="*/ 71438 w 183357"/>
                <a:gd name="connsiteY2" fmla="*/ 66675 h 76200"/>
                <a:gd name="connsiteX3" fmla="*/ 88107 w 183357"/>
                <a:gd name="connsiteY3" fmla="*/ 14288 h 76200"/>
                <a:gd name="connsiteX4" fmla="*/ 100013 w 183357"/>
                <a:gd name="connsiteY4" fmla="*/ 76200 h 76200"/>
                <a:gd name="connsiteX5" fmla="*/ 119063 w 183357"/>
                <a:gd name="connsiteY5" fmla="*/ 7144 h 76200"/>
                <a:gd name="connsiteX6" fmla="*/ 128588 w 183357"/>
                <a:gd name="connsiteY6" fmla="*/ 66675 h 76200"/>
                <a:gd name="connsiteX7" fmla="*/ 147638 w 183357"/>
                <a:gd name="connsiteY7" fmla="*/ 0 h 76200"/>
                <a:gd name="connsiteX8" fmla="*/ 145257 w 183357"/>
                <a:gd name="connsiteY8" fmla="*/ 47625 h 76200"/>
                <a:gd name="connsiteX9" fmla="*/ 183357 w 183357"/>
                <a:gd name="connsiteY9" fmla="*/ 47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57" h="76200">
                  <a:moveTo>
                    <a:pt x="0" y="30956"/>
                  </a:moveTo>
                  <a:lnTo>
                    <a:pt x="59532" y="33338"/>
                  </a:lnTo>
                  <a:lnTo>
                    <a:pt x="71438" y="66675"/>
                  </a:lnTo>
                  <a:lnTo>
                    <a:pt x="88107" y="14288"/>
                  </a:lnTo>
                  <a:lnTo>
                    <a:pt x="100013" y="76200"/>
                  </a:lnTo>
                  <a:lnTo>
                    <a:pt x="119063" y="7144"/>
                  </a:lnTo>
                  <a:lnTo>
                    <a:pt x="128588" y="66675"/>
                  </a:lnTo>
                  <a:lnTo>
                    <a:pt x="147638" y="0"/>
                  </a:lnTo>
                  <a:lnTo>
                    <a:pt x="145257" y="47625"/>
                  </a:lnTo>
                  <a:lnTo>
                    <a:pt x="183357" y="47625"/>
                  </a:lnTo>
                </a:path>
              </a:pathLst>
            </a:custGeom>
            <a:noFill/>
            <a:ln w="3175" algn="ctr">
              <a:solidFill>
                <a:srgbClr val="E60000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2594379" y="4452443"/>
            <a:ext cx="1209626" cy="1169565"/>
            <a:chOff x="3370405" y="1152431"/>
            <a:chExt cx="578250" cy="662054"/>
          </a:xfrm>
        </p:grpSpPr>
        <p:grpSp>
          <p:nvGrpSpPr>
            <p:cNvPr id="32" name="31 Grupo"/>
            <p:cNvGrpSpPr/>
            <p:nvPr/>
          </p:nvGrpSpPr>
          <p:grpSpPr>
            <a:xfrm>
              <a:off x="3370405" y="1152431"/>
              <a:ext cx="578250" cy="662054"/>
              <a:chOff x="1236566" y="1369992"/>
              <a:chExt cx="1143259" cy="1308948"/>
            </a:xfrm>
          </p:grpSpPr>
          <p:sp>
            <p:nvSpPr>
              <p:cNvPr id="55" name="54 Elipse"/>
              <p:cNvSpPr/>
              <p:nvPr/>
            </p:nvSpPr>
            <p:spPr bwMode="auto">
              <a:xfrm>
                <a:off x="1404938" y="1536254"/>
                <a:ext cx="802481" cy="802481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444A4D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n-GB" sz="20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6" name="image26.tif"/>
              <p:cNvPicPr/>
              <p:nvPr/>
            </p:nvPicPr>
            <p:blipFill>
              <a:blip r:embed="rId4" cstate="print">
                <a:alphaModFix amt="80919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6566" y="2347559"/>
                <a:ext cx="1143259" cy="331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7" name="56 Elipse"/>
              <p:cNvSpPr/>
              <p:nvPr/>
            </p:nvSpPr>
            <p:spPr bwMode="auto">
              <a:xfrm>
                <a:off x="1236567" y="1369992"/>
                <a:ext cx="1143258" cy="114325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57 Elipse"/>
              <p:cNvSpPr/>
              <p:nvPr/>
            </p:nvSpPr>
            <p:spPr bwMode="auto">
              <a:xfrm>
                <a:off x="1336705" y="1470130"/>
                <a:ext cx="942982" cy="942982"/>
              </a:xfrm>
              <a:prstGeom prst="ellipse">
                <a:avLst/>
              </a:prstGeom>
              <a:solidFill>
                <a:srgbClr val="E60000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" name="32 Grupo"/>
            <p:cNvGrpSpPr/>
            <p:nvPr/>
          </p:nvGrpSpPr>
          <p:grpSpPr>
            <a:xfrm>
              <a:off x="3510208" y="1251125"/>
              <a:ext cx="284676" cy="376647"/>
              <a:chOff x="9642022" y="4235290"/>
              <a:chExt cx="888000" cy="1174886"/>
            </a:xfrm>
          </p:grpSpPr>
          <p:grpSp>
            <p:nvGrpSpPr>
              <p:cNvPr id="46" name="45 Grupo"/>
              <p:cNvGrpSpPr/>
              <p:nvPr/>
            </p:nvGrpSpPr>
            <p:grpSpPr>
              <a:xfrm>
                <a:off x="9642022" y="4235290"/>
                <a:ext cx="555170" cy="808264"/>
                <a:chOff x="9642022" y="4235290"/>
                <a:chExt cx="555170" cy="808264"/>
              </a:xfrm>
            </p:grpSpPr>
            <p:sp>
              <p:nvSpPr>
                <p:cNvPr id="53" name="75 Rectángulo redondeado"/>
                <p:cNvSpPr/>
                <p:nvPr/>
              </p:nvSpPr>
              <p:spPr bwMode="auto">
                <a:xfrm>
                  <a:off x="9642022" y="4235290"/>
                  <a:ext cx="555170" cy="80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70" h="808264">
                      <a:moveTo>
                        <a:pt x="142877" y="0"/>
                      </a:moveTo>
                      <a:lnTo>
                        <a:pt x="518432" y="0"/>
                      </a:lnTo>
                      <a:lnTo>
                        <a:pt x="518432" y="151338"/>
                      </a:lnTo>
                      <a:lnTo>
                        <a:pt x="555170" y="151338"/>
                      </a:lnTo>
                      <a:lnTo>
                        <a:pt x="555170" y="808264"/>
                      </a:lnTo>
                      <a:lnTo>
                        <a:pt x="142877" y="808264"/>
                      </a:lnTo>
                      <a:cubicBezTo>
                        <a:pt x="63968" y="808264"/>
                        <a:pt x="0" y="744296"/>
                        <a:pt x="0" y="665387"/>
                      </a:cubicBezTo>
                      <a:lnTo>
                        <a:pt x="0" y="142877"/>
                      </a:lnTo>
                      <a:cubicBezTo>
                        <a:pt x="0" y="63968"/>
                        <a:pt x="63968" y="0"/>
                        <a:pt x="14287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algn="ctr">
                  <a:solidFill>
                    <a:srgbClr val="E60000"/>
                  </a:solidFill>
                  <a:miter lim="800000"/>
                  <a:headEnd/>
                  <a:tailEnd/>
                </a:ln>
                <a:effectLst/>
              </p:spPr>
              <p:txBody>
                <a:bodyPr tIns="36000" bIns="36000" rtlCol="0" anchor="ctr"/>
                <a:lstStyle/>
                <a:p>
                  <a:pPr algn="ctr"/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77 Rectángulo redondeado"/>
                <p:cNvSpPr/>
                <p:nvPr/>
              </p:nvSpPr>
              <p:spPr bwMode="auto">
                <a:xfrm>
                  <a:off x="9701212" y="4261128"/>
                  <a:ext cx="434749" cy="138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448" h="234672">
                      <a:moveTo>
                        <a:pt x="117336" y="0"/>
                      </a:moveTo>
                      <a:lnTo>
                        <a:pt x="469448" y="0"/>
                      </a:lnTo>
                      <a:lnTo>
                        <a:pt x="469448" y="234672"/>
                      </a:lnTo>
                      <a:lnTo>
                        <a:pt x="117336" y="234672"/>
                      </a:lnTo>
                      <a:cubicBezTo>
                        <a:pt x="52533" y="234672"/>
                        <a:pt x="0" y="182139"/>
                        <a:pt x="0" y="117336"/>
                      </a:cubicBezTo>
                      <a:cubicBezTo>
                        <a:pt x="0" y="52533"/>
                        <a:pt x="52533" y="0"/>
                        <a:pt x="117336" y="0"/>
                      </a:cubicBezTo>
                      <a:close/>
                    </a:path>
                  </a:pathLst>
                </a:custGeom>
                <a:solidFill>
                  <a:srgbClr val="FFEFEF"/>
                </a:solidFill>
                <a:ln w="3175" algn="ctr">
                  <a:solidFill>
                    <a:srgbClr val="E60000"/>
                  </a:solidFill>
                  <a:miter lim="800000"/>
                  <a:headEnd/>
                  <a:tailEnd/>
                </a:ln>
                <a:effectLst/>
              </p:spPr>
              <p:txBody>
                <a:bodyPr tIns="36000" bIns="36000" rtlCol="0" anchor="ctr"/>
                <a:lstStyle/>
                <a:p>
                  <a:pPr algn="ctr"/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7" name="46 Grupo"/>
              <p:cNvGrpSpPr/>
              <p:nvPr/>
            </p:nvGrpSpPr>
            <p:grpSpPr>
              <a:xfrm>
                <a:off x="9789387" y="4394017"/>
                <a:ext cx="555170" cy="808264"/>
                <a:chOff x="9642022" y="4235290"/>
                <a:chExt cx="555170" cy="808264"/>
              </a:xfrm>
            </p:grpSpPr>
            <p:sp>
              <p:nvSpPr>
                <p:cNvPr id="51" name="75 Rectángulo redondeado"/>
                <p:cNvSpPr/>
                <p:nvPr/>
              </p:nvSpPr>
              <p:spPr bwMode="auto">
                <a:xfrm>
                  <a:off x="9642022" y="4235290"/>
                  <a:ext cx="555170" cy="80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70" h="808264">
                      <a:moveTo>
                        <a:pt x="142877" y="0"/>
                      </a:moveTo>
                      <a:lnTo>
                        <a:pt x="518432" y="0"/>
                      </a:lnTo>
                      <a:lnTo>
                        <a:pt x="518432" y="151338"/>
                      </a:lnTo>
                      <a:lnTo>
                        <a:pt x="555170" y="151338"/>
                      </a:lnTo>
                      <a:lnTo>
                        <a:pt x="555170" y="808264"/>
                      </a:lnTo>
                      <a:lnTo>
                        <a:pt x="142877" y="808264"/>
                      </a:lnTo>
                      <a:cubicBezTo>
                        <a:pt x="63968" y="808264"/>
                        <a:pt x="0" y="744296"/>
                        <a:pt x="0" y="665387"/>
                      </a:cubicBezTo>
                      <a:lnTo>
                        <a:pt x="0" y="142877"/>
                      </a:lnTo>
                      <a:cubicBezTo>
                        <a:pt x="0" y="63968"/>
                        <a:pt x="63968" y="0"/>
                        <a:pt x="14287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algn="ctr">
                  <a:solidFill>
                    <a:srgbClr val="E60000"/>
                  </a:solidFill>
                  <a:miter lim="800000"/>
                  <a:headEnd/>
                  <a:tailEnd/>
                </a:ln>
                <a:effectLst/>
              </p:spPr>
              <p:txBody>
                <a:bodyPr tIns="36000" bIns="36000" rtlCol="0" anchor="ctr"/>
                <a:lstStyle/>
                <a:p>
                  <a:pPr algn="ctr"/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77 Rectángulo redondeado"/>
                <p:cNvSpPr/>
                <p:nvPr/>
              </p:nvSpPr>
              <p:spPr bwMode="auto">
                <a:xfrm>
                  <a:off x="9701212" y="4261128"/>
                  <a:ext cx="434749" cy="138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448" h="234672">
                      <a:moveTo>
                        <a:pt x="117336" y="0"/>
                      </a:moveTo>
                      <a:lnTo>
                        <a:pt x="469448" y="0"/>
                      </a:lnTo>
                      <a:lnTo>
                        <a:pt x="469448" y="234672"/>
                      </a:lnTo>
                      <a:lnTo>
                        <a:pt x="117336" y="234672"/>
                      </a:lnTo>
                      <a:cubicBezTo>
                        <a:pt x="52533" y="234672"/>
                        <a:pt x="0" y="182139"/>
                        <a:pt x="0" y="117336"/>
                      </a:cubicBezTo>
                      <a:cubicBezTo>
                        <a:pt x="0" y="52533"/>
                        <a:pt x="52533" y="0"/>
                        <a:pt x="117336" y="0"/>
                      </a:cubicBezTo>
                      <a:close/>
                    </a:path>
                  </a:pathLst>
                </a:custGeom>
                <a:solidFill>
                  <a:srgbClr val="FFEFEF"/>
                </a:solidFill>
                <a:ln w="3175" algn="ctr">
                  <a:solidFill>
                    <a:srgbClr val="E60000"/>
                  </a:solidFill>
                  <a:miter lim="800000"/>
                  <a:headEnd/>
                  <a:tailEnd/>
                </a:ln>
                <a:effectLst/>
              </p:spPr>
              <p:txBody>
                <a:bodyPr tIns="36000" bIns="36000" rtlCol="0" anchor="ctr"/>
                <a:lstStyle/>
                <a:p>
                  <a:pPr algn="ctr"/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8" name="47 Grupo"/>
              <p:cNvGrpSpPr/>
              <p:nvPr/>
            </p:nvGrpSpPr>
            <p:grpSpPr>
              <a:xfrm>
                <a:off x="9974852" y="4601912"/>
                <a:ext cx="555170" cy="808264"/>
                <a:chOff x="9642022" y="4235290"/>
                <a:chExt cx="555170" cy="808264"/>
              </a:xfrm>
            </p:grpSpPr>
            <p:sp>
              <p:nvSpPr>
                <p:cNvPr id="49" name="75 Rectángulo redondeado"/>
                <p:cNvSpPr/>
                <p:nvPr/>
              </p:nvSpPr>
              <p:spPr bwMode="auto">
                <a:xfrm>
                  <a:off x="9642022" y="4235290"/>
                  <a:ext cx="555170" cy="80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70" h="808264">
                      <a:moveTo>
                        <a:pt x="142877" y="0"/>
                      </a:moveTo>
                      <a:lnTo>
                        <a:pt x="518432" y="0"/>
                      </a:lnTo>
                      <a:lnTo>
                        <a:pt x="518432" y="151338"/>
                      </a:lnTo>
                      <a:lnTo>
                        <a:pt x="555170" y="151338"/>
                      </a:lnTo>
                      <a:lnTo>
                        <a:pt x="555170" y="808264"/>
                      </a:lnTo>
                      <a:lnTo>
                        <a:pt x="142877" y="808264"/>
                      </a:lnTo>
                      <a:cubicBezTo>
                        <a:pt x="63968" y="808264"/>
                        <a:pt x="0" y="744296"/>
                        <a:pt x="0" y="665387"/>
                      </a:cubicBezTo>
                      <a:lnTo>
                        <a:pt x="0" y="142877"/>
                      </a:lnTo>
                      <a:cubicBezTo>
                        <a:pt x="0" y="63968"/>
                        <a:pt x="63968" y="0"/>
                        <a:pt x="14287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algn="ctr">
                  <a:solidFill>
                    <a:srgbClr val="E60000"/>
                  </a:solidFill>
                  <a:miter lim="800000"/>
                  <a:headEnd/>
                  <a:tailEnd/>
                </a:ln>
                <a:effectLst/>
              </p:spPr>
              <p:txBody>
                <a:bodyPr tIns="36000" bIns="36000" rtlCol="0" anchor="ctr"/>
                <a:lstStyle/>
                <a:p>
                  <a:pPr algn="ctr"/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77 Rectángulo redondeado"/>
                <p:cNvSpPr/>
                <p:nvPr/>
              </p:nvSpPr>
              <p:spPr bwMode="auto">
                <a:xfrm>
                  <a:off x="9701212" y="4261128"/>
                  <a:ext cx="434749" cy="138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448" h="234672">
                      <a:moveTo>
                        <a:pt x="117336" y="0"/>
                      </a:moveTo>
                      <a:lnTo>
                        <a:pt x="469448" y="0"/>
                      </a:lnTo>
                      <a:lnTo>
                        <a:pt x="469448" y="234672"/>
                      </a:lnTo>
                      <a:lnTo>
                        <a:pt x="117336" y="234672"/>
                      </a:lnTo>
                      <a:cubicBezTo>
                        <a:pt x="52533" y="234672"/>
                        <a:pt x="0" y="182139"/>
                        <a:pt x="0" y="117336"/>
                      </a:cubicBezTo>
                      <a:cubicBezTo>
                        <a:pt x="0" y="52533"/>
                        <a:pt x="52533" y="0"/>
                        <a:pt x="117336" y="0"/>
                      </a:cubicBezTo>
                      <a:close/>
                    </a:path>
                  </a:pathLst>
                </a:custGeom>
                <a:solidFill>
                  <a:srgbClr val="FFEFEF"/>
                </a:solidFill>
                <a:ln w="3175" algn="ctr">
                  <a:solidFill>
                    <a:srgbClr val="E60000"/>
                  </a:solidFill>
                  <a:miter lim="800000"/>
                  <a:headEnd/>
                  <a:tailEnd/>
                </a:ln>
                <a:effectLst/>
              </p:spPr>
              <p:txBody>
                <a:bodyPr tIns="36000" bIns="36000" rtlCol="0" anchor="ctr"/>
                <a:lstStyle/>
                <a:p>
                  <a:pPr algn="ctr"/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4" name="33 Grupo"/>
            <p:cNvGrpSpPr/>
            <p:nvPr/>
          </p:nvGrpSpPr>
          <p:grpSpPr>
            <a:xfrm>
              <a:off x="3557450" y="1272290"/>
              <a:ext cx="101060" cy="17815"/>
              <a:chOff x="3557450" y="1272290"/>
              <a:chExt cx="101060" cy="17815"/>
            </a:xfrm>
          </p:grpSpPr>
          <p:cxnSp>
            <p:nvCxnSpPr>
              <p:cNvPr id="43" name="42 Conector recto"/>
              <p:cNvCxnSpPr/>
              <p:nvPr/>
            </p:nvCxnSpPr>
            <p:spPr bwMode="auto">
              <a:xfrm>
                <a:off x="3557450" y="1272290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43 Conector recto"/>
              <p:cNvCxnSpPr/>
              <p:nvPr/>
            </p:nvCxnSpPr>
            <p:spPr bwMode="auto">
              <a:xfrm>
                <a:off x="3557450" y="1281625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44 Conector recto"/>
              <p:cNvCxnSpPr/>
              <p:nvPr/>
            </p:nvCxnSpPr>
            <p:spPr bwMode="auto">
              <a:xfrm>
                <a:off x="3557450" y="1290105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34 Grupo"/>
            <p:cNvGrpSpPr/>
            <p:nvPr/>
          </p:nvGrpSpPr>
          <p:grpSpPr>
            <a:xfrm>
              <a:off x="3600837" y="1323602"/>
              <a:ext cx="101060" cy="17815"/>
              <a:chOff x="3557450" y="1272290"/>
              <a:chExt cx="101060" cy="17815"/>
            </a:xfrm>
          </p:grpSpPr>
          <p:cxnSp>
            <p:nvCxnSpPr>
              <p:cNvPr id="40" name="39 Conector recto"/>
              <p:cNvCxnSpPr/>
              <p:nvPr/>
            </p:nvCxnSpPr>
            <p:spPr bwMode="auto">
              <a:xfrm>
                <a:off x="3557450" y="1272290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40 Conector recto"/>
              <p:cNvCxnSpPr/>
              <p:nvPr/>
            </p:nvCxnSpPr>
            <p:spPr bwMode="auto">
              <a:xfrm>
                <a:off x="3557450" y="1281625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41 Conector recto"/>
              <p:cNvCxnSpPr/>
              <p:nvPr/>
            </p:nvCxnSpPr>
            <p:spPr bwMode="auto">
              <a:xfrm>
                <a:off x="3557450" y="1290105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" name="35 Grupo"/>
            <p:cNvGrpSpPr/>
            <p:nvPr/>
          </p:nvGrpSpPr>
          <p:grpSpPr>
            <a:xfrm>
              <a:off x="3662901" y="1391504"/>
              <a:ext cx="101060" cy="17815"/>
              <a:chOff x="3557450" y="1272290"/>
              <a:chExt cx="101060" cy="17815"/>
            </a:xfrm>
          </p:grpSpPr>
          <p:cxnSp>
            <p:nvCxnSpPr>
              <p:cNvPr id="37" name="36 Conector recto"/>
              <p:cNvCxnSpPr/>
              <p:nvPr/>
            </p:nvCxnSpPr>
            <p:spPr bwMode="auto">
              <a:xfrm>
                <a:off x="3557450" y="1272290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37 Conector recto"/>
              <p:cNvCxnSpPr/>
              <p:nvPr/>
            </p:nvCxnSpPr>
            <p:spPr bwMode="auto">
              <a:xfrm>
                <a:off x="3557450" y="1281625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38 Conector recto"/>
              <p:cNvCxnSpPr/>
              <p:nvPr/>
            </p:nvCxnSpPr>
            <p:spPr bwMode="auto">
              <a:xfrm>
                <a:off x="3557450" y="1290105"/>
                <a:ext cx="101060" cy="0"/>
              </a:xfrm>
              <a:prstGeom prst="lin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3175" cap="flat" cmpd="sng" algn="ctr">
                <a:solidFill>
                  <a:srgbClr val="E6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7 Rectángulo"/>
          <p:cNvSpPr/>
          <p:nvPr/>
        </p:nvSpPr>
        <p:spPr>
          <a:xfrm>
            <a:off x="2886829" y="332656"/>
            <a:ext cx="3845411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60 Grupo"/>
          <p:cNvGrpSpPr/>
          <p:nvPr/>
        </p:nvGrpSpPr>
        <p:grpSpPr>
          <a:xfrm>
            <a:off x="3508717" y="555011"/>
            <a:ext cx="2575451" cy="1843560"/>
            <a:chOff x="3260490" y="1484651"/>
            <a:chExt cx="2575451" cy="1843560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070" y="2534624"/>
              <a:ext cx="790708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233" y="2534624"/>
              <a:ext cx="790708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490" y="2536211"/>
              <a:ext cx="792000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727" y="1484651"/>
              <a:ext cx="790708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304" y="1484651"/>
              <a:ext cx="790708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690" y="1515131"/>
              <a:ext cx="790708" cy="7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67 CuadroTexto"/>
          <p:cNvSpPr txBox="1"/>
          <p:nvPr/>
        </p:nvSpPr>
        <p:spPr>
          <a:xfrm>
            <a:off x="2807503" y="5598508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Vodafone Rg" pitchFamily="34" charset="0"/>
              </a:rPr>
              <a:t>FORMACIÓN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5486055" y="5598116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Vodafone Rg" pitchFamily="34" charset="0"/>
              </a:rPr>
              <a:t>INNOVACION</a:t>
            </a:r>
          </a:p>
        </p:txBody>
      </p:sp>
    </p:spTree>
    <p:extLst>
      <p:ext uri="{BB962C8B-B14F-4D97-AF65-F5344CB8AC3E}">
        <p14:creationId xmlns:p14="http://schemas.microsoft.com/office/powerpoint/2010/main" val="8529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 redondeado"/>
          <p:cNvSpPr/>
          <p:nvPr/>
        </p:nvSpPr>
        <p:spPr>
          <a:xfrm>
            <a:off x="246967" y="2087880"/>
            <a:ext cx="8698913" cy="146304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427348" y="2194560"/>
            <a:ext cx="8437887" cy="831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COLABORACIÓN</a:t>
            </a: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identificar necesidades – definir prioridades – afrontar retos – compartir experiencias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2 Marcador de número de diapositiva"/>
          <p:cNvSpPr txBox="1">
            <a:spLocks/>
          </p:cNvSpPr>
          <p:nvPr/>
        </p:nvSpPr>
        <p:spPr>
          <a:xfrm>
            <a:off x="4389289" y="5794971"/>
            <a:ext cx="365422" cy="360000"/>
          </a:xfrm>
          <a:prstGeom prst="rect">
            <a:avLst/>
          </a:prstGeom>
          <a:ln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A60F2-2B40-4B86-ABA8-BA98BDFC3FB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3" name="Picture 2" descr="C:\Users\mtorre.VF-ES\Desktop\MULTIMEDIA\PRESENTACIONES\2016\160224_MWC16_POWER PITCH\IMAGENES\COLABORAC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381000"/>
            <a:ext cx="2232662" cy="15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5" descr="ANd9GcRJRnbwvYnxD9-0iQ0NqVhKB5433pEwu4BAf27JpWEy4c_J_vF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12" y="4827798"/>
            <a:ext cx="2134652" cy="6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3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58945"/>
              </p:ext>
            </p:extLst>
          </p:nvPr>
        </p:nvGraphicFramePr>
        <p:xfrm>
          <a:off x="6823089" y="3831270"/>
          <a:ext cx="857429" cy="86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7" imgW="1057423" imgH="1066667" progId="MSPhotoEd.3">
                  <p:embed/>
                </p:oleObj>
              </mc:Choice>
              <mc:Fallback>
                <p:oleObj r:id="rId7" imgW="1057423" imgH="1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89" y="3831270"/>
                        <a:ext cx="857429" cy="8629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44" y="3604545"/>
            <a:ext cx="10668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45" y="5466569"/>
            <a:ext cx="1603938" cy="5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3" descr="ANd9GcRE7KWgtD4irbgzCspJNZqbl55hZFIfxAmIhCk9-zscvGe-4XUe_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77" y="5145537"/>
            <a:ext cx="1046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1" descr="logo-calidad-cruz-roj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7" y="3732951"/>
            <a:ext cx="2584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72" y="3833082"/>
            <a:ext cx="1112551" cy="8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7" descr="CEOMA_marc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08" y="4622133"/>
            <a:ext cx="15176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 Image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97" y="5569163"/>
            <a:ext cx="1624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C:\Users\mtorre.VF-ES\Desktop\MULTIMEDIA\LOGOS\logo-onc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 b="30187"/>
          <a:stretch/>
        </p:blipFill>
        <p:spPr bwMode="auto">
          <a:xfrm>
            <a:off x="4269409" y="3837547"/>
            <a:ext cx="2212411" cy="5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6" descr="ANd9GcSj9JEVQN-ppAc2r5HrMy5TcTEEyoN1IVp2ksSI9-UVI5Yd5lLzMvXDDxQ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5" y="4918475"/>
            <a:ext cx="979107" cy="94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28732" r="13513" b="26932"/>
          <a:stretch/>
        </p:blipFill>
        <p:spPr bwMode="auto">
          <a:xfrm>
            <a:off x="1679368" y="5516880"/>
            <a:ext cx="1903905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" descr="fiapa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82" y="4542368"/>
            <a:ext cx="1160490" cy="8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043111" y="-27384"/>
            <a:ext cx="8353425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i="1" dirty="0">
                <a:solidFill>
                  <a:schemeClr val="bg1"/>
                </a:solidFill>
              </a:rPr>
              <a:t>Conectados por la </a:t>
            </a:r>
            <a:r>
              <a:rPr lang="es-ES" sz="4000" i="1" dirty="0" smtClean="0">
                <a:solidFill>
                  <a:schemeClr val="bg1"/>
                </a:solidFill>
              </a:rPr>
              <a:t>Accesibilidad</a:t>
            </a:r>
            <a:endParaRPr lang="es-ES" sz="4000" i="1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99387" y="992039"/>
            <a:ext cx="8554832" cy="503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Construir la comunidad</a:t>
            </a:r>
          </a:p>
          <a:p>
            <a:endParaRPr lang="es-ES" i="1" dirty="0" smtClean="0">
              <a:solidFill>
                <a:schemeClr val="bg1"/>
              </a:solidFill>
            </a:endParaRPr>
          </a:p>
          <a:p>
            <a:endParaRPr lang="es-ES" i="1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¿Por qué?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99" y="2204864"/>
            <a:ext cx="1458208" cy="1458208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45" y="4647893"/>
            <a:ext cx="1054310" cy="10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395288" y="257580"/>
            <a:ext cx="8353425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>
                <a:solidFill>
                  <a:schemeClr val="bg1"/>
                </a:solidFill>
              </a:rPr>
              <a:t>Sostenibilidad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497305" y="1346905"/>
            <a:ext cx="81493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i="1" dirty="0" smtClean="0">
                <a:solidFill>
                  <a:schemeClr val="bg1"/>
                </a:solidFill>
              </a:rPr>
              <a:t>Conseguir que un sistema se mantenga diverso, y productivo en el transcurso del tiempo.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Priorizando futuros desarrollos</a:t>
            </a: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Compartiendo resultados</a:t>
            </a: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Transmitiendo conocimientos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9" y="2797115"/>
            <a:ext cx="213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377441" y="905415"/>
            <a:ext cx="448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Una plataforma enfocada a </a:t>
            </a:r>
            <a:r>
              <a:rPr lang="es-ES" sz="2000" spc="-1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la generación de apoyos y  uso de herramientas que </a:t>
            </a:r>
            <a:r>
              <a:rPr lang="es-ES" sz="2000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soporten </a:t>
            </a:r>
            <a:r>
              <a:rPr lang="es-ES" sz="2000" spc="-1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la </a:t>
            </a:r>
            <a:r>
              <a:rPr lang="es-ES" sz="2000" spc="-1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realización de actividades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55543" y="122374"/>
            <a:ext cx="8397217" cy="10429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sz="2400" b="1" dirty="0" smtClean="0">
                <a:solidFill>
                  <a:srgbClr val="FF0000"/>
                </a:solidFill>
                <a:ea typeface="+mj-ea"/>
                <a:cs typeface="+mj-cs"/>
              </a:rPr>
              <a:t>Conectando capacidades </a:t>
            </a:r>
          </a:p>
          <a:p>
            <a:pPr>
              <a:spcBef>
                <a:spcPct val="0"/>
              </a:spcBef>
            </a:pPr>
            <a:r>
              <a:rPr lang="es-ES" sz="2400" b="1" dirty="0" smtClean="0">
                <a:solidFill>
                  <a:srgbClr val="FF0000"/>
                </a:solidFill>
                <a:ea typeface="+mj-ea"/>
                <a:cs typeface="+mj-cs"/>
              </a:rPr>
              <a:t>para la autonomía personal</a:t>
            </a:r>
            <a:endParaRPr lang="es-ES" sz="2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13" name="Picture 2" descr="C:\Users\mtorre.VF-ES\Desktop\MULTIMEDIA\LOGOS\AF Icono MeFacilyta_V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4" y="1028854"/>
            <a:ext cx="129459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22130" y="2310407"/>
            <a:ext cx="1719755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s-ES" sz="2000" b="1" dirty="0" err="1" smtClean="0">
                <a:solidFill>
                  <a:schemeClr val="bg1"/>
                </a:solidFill>
                <a:latin typeface="Vodafone Rg" pitchFamily="34" charset="0"/>
              </a:rPr>
              <a:t>Mefacilyta</a:t>
            </a:r>
            <a:endParaRPr lang="en-GB" sz="2000" b="1" dirty="0" smtClean="0">
              <a:solidFill>
                <a:schemeClr val="bg1"/>
              </a:solidFill>
              <a:latin typeface="Vodafone Rg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709337" y="3628193"/>
            <a:ext cx="1824037" cy="2709863"/>
            <a:chOff x="293141" y="2499258"/>
            <a:chExt cx="1824037" cy="2709863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93141" y="2499258"/>
              <a:ext cx="1824037" cy="2709863"/>
              <a:chOff x="307" y="778"/>
              <a:chExt cx="1278" cy="1896"/>
            </a:xfrm>
          </p:grpSpPr>
          <p:pic>
            <p:nvPicPr>
              <p:cNvPr id="21" name="Picture 15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07" y="778"/>
                <a:ext cx="1278" cy="189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16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95" y="992"/>
                <a:ext cx="910" cy="1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2" descr="C:\Users\mtorre.VF-ES\Desktop\MULTIMEDIA\PRESENTACIONES\2015\_COMUNIDAD\SCREENSHOTS\Screenshot_2015-11-27-19-22-53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80"/>
            <a:stretch/>
          </p:blipFill>
          <p:spPr bwMode="auto">
            <a:xfrm>
              <a:off x="561466" y="2758441"/>
              <a:ext cx="1299185" cy="21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22 Conector recto"/>
          <p:cNvCxnSpPr/>
          <p:nvPr/>
        </p:nvCxnSpPr>
        <p:spPr>
          <a:xfrm>
            <a:off x="3474720" y="2132856"/>
            <a:ext cx="0" cy="2225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26414" r="15213" b="16250"/>
          <a:stretch/>
        </p:blipFill>
        <p:spPr bwMode="auto">
          <a:xfrm>
            <a:off x="3950433" y="2439576"/>
            <a:ext cx="4782087" cy="22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950434" y="2036087"/>
            <a:ext cx="4675406" cy="4572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Vodafone Rg" pitchFamily="34" charset="0"/>
              </a:rPr>
              <a:t>Persona de Apoyo</a:t>
            </a:r>
            <a:endParaRPr lang="en-GB" sz="2000" b="1" dirty="0" smtClean="0">
              <a:solidFill>
                <a:schemeClr val="bg1"/>
              </a:solidFill>
              <a:latin typeface="Vodafone Rg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0480" y="2882279"/>
            <a:ext cx="3337560" cy="4572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Vodafone Rg" pitchFamily="34" charset="0"/>
              </a:rPr>
              <a:t>Persona con necesidades 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Vodafone Rg" pitchFamily="34" charset="0"/>
              </a:rPr>
              <a:t>de Apoyo</a:t>
            </a:r>
            <a:endParaRPr lang="en-GB" sz="2000" b="1" dirty="0" smtClean="0">
              <a:solidFill>
                <a:schemeClr val="bg1"/>
              </a:solidFill>
              <a:latin typeface="Vodafone Rg" pitchFamily="34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7823898" y="102398"/>
            <a:ext cx="1209626" cy="1169565"/>
            <a:chOff x="528145" y="1152431"/>
            <a:chExt cx="578250" cy="662054"/>
          </a:xfrm>
        </p:grpSpPr>
        <p:grpSp>
          <p:nvGrpSpPr>
            <p:cNvPr id="28" name="27 Grupo"/>
            <p:cNvGrpSpPr/>
            <p:nvPr/>
          </p:nvGrpSpPr>
          <p:grpSpPr>
            <a:xfrm>
              <a:off x="528145" y="1152431"/>
              <a:ext cx="578250" cy="662054"/>
              <a:chOff x="1236566" y="1369992"/>
              <a:chExt cx="1143259" cy="1308948"/>
            </a:xfrm>
          </p:grpSpPr>
          <p:sp>
            <p:nvSpPr>
              <p:cNvPr id="35" name="34 Elipse"/>
              <p:cNvSpPr/>
              <p:nvPr/>
            </p:nvSpPr>
            <p:spPr bwMode="auto">
              <a:xfrm>
                <a:off x="1404938" y="1536254"/>
                <a:ext cx="802481" cy="802481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444A4D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n-GB" sz="200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image26.tif"/>
              <p:cNvPicPr/>
              <p:nvPr/>
            </p:nvPicPr>
            <p:blipFill>
              <a:blip r:embed="rId9" cstate="print">
                <a:alphaModFix amt="80919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6566" y="2347559"/>
                <a:ext cx="1143259" cy="331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7" name="36 Elipse"/>
              <p:cNvSpPr/>
              <p:nvPr/>
            </p:nvSpPr>
            <p:spPr bwMode="auto">
              <a:xfrm>
                <a:off x="1236567" y="1369992"/>
                <a:ext cx="1143258" cy="114325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37 Elipse"/>
              <p:cNvSpPr/>
              <p:nvPr/>
            </p:nvSpPr>
            <p:spPr bwMode="auto">
              <a:xfrm>
                <a:off x="1336705" y="1470130"/>
                <a:ext cx="942982" cy="942982"/>
              </a:xfrm>
              <a:prstGeom prst="ellipse">
                <a:avLst/>
              </a:prstGeom>
              <a:solidFill>
                <a:srgbClr val="E60000"/>
              </a:solidFill>
              <a:ln w="19050" algn="ctr">
                <a:solidFill>
                  <a:srgbClr val="E60000"/>
                </a:solidFill>
                <a:miter lim="800000"/>
                <a:headEnd/>
                <a:tailEnd/>
              </a:ln>
              <a:effectLst/>
            </p:spPr>
            <p:txBody>
              <a:bodyPr tIns="36000" bIns="36000" rtlCol="0" anchor="ctr"/>
              <a:lstStyle/>
              <a:p>
                <a:pPr algn="ctr"/>
                <a:endParaRPr lang="es-E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197"/>
            <p:cNvGrpSpPr>
              <a:grpSpLocks/>
            </p:cNvGrpSpPr>
            <p:nvPr/>
          </p:nvGrpSpPr>
          <p:grpSpPr bwMode="auto">
            <a:xfrm>
              <a:off x="678136" y="1250041"/>
              <a:ext cx="266704" cy="390239"/>
              <a:chOff x="3922" y="1654"/>
              <a:chExt cx="553" cy="810"/>
            </a:xfrm>
          </p:grpSpPr>
          <p:sp>
            <p:nvSpPr>
              <p:cNvPr id="33" name="Freeform 195"/>
              <p:cNvSpPr>
                <a:spLocks/>
              </p:cNvSpPr>
              <p:nvPr/>
            </p:nvSpPr>
            <p:spPr bwMode="auto">
              <a:xfrm>
                <a:off x="3922" y="1654"/>
                <a:ext cx="553" cy="793"/>
              </a:xfrm>
              <a:custGeom>
                <a:avLst/>
                <a:gdLst>
                  <a:gd name="T0" fmla="*/ 0 w 11619"/>
                  <a:gd name="T1" fmla="*/ 0 h 16659"/>
                  <a:gd name="T2" fmla="*/ 0 w 11619"/>
                  <a:gd name="T3" fmla="*/ 0 h 16659"/>
                  <a:gd name="T4" fmla="*/ 0 w 11619"/>
                  <a:gd name="T5" fmla="*/ 0 h 16659"/>
                  <a:gd name="T6" fmla="*/ 0 w 11619"/>
                  <a:gd name="T7" fmla="*/ 0 h 16659"/>
                  <a:gd name="T8" fmla="*/ 0 w 11619"/>
                  <a:gd name="T9" fmla="*/ 0 h 16659"/>
                  <a:gd name="T10" fmla="*/ 0 w 11619"/>
                  <a:gd name="T11" fmla="*/ 0 h 16659"/>
                  <a:gd name="T12" fmla="*/ 0 w 11619"/>
                  <a:gd name="T13" fmla="*/ 0 h 16659"/>
                  <a:gd name="T14" fmla="*/ 0 w 11619"/>
                  <a:gd name="T15" fmla="*/ 0 h 16659"/>
                  <a:gd name="T16" fmla="*/ 0 w 11619"/>
                  <a:gd name="T17" fmla="*/ 0 h 16659"/>
                  <a:gd name="T18" fmla="*/ 0 w 11619"/>
                  <a:gd name="T19" fmla="*/ 0 h 16659"/>
                  <a:gd name="T20" fmla="*/ 0 w 11619"/>
                  <a:gd name="T21" fmla="*/ 0 h 16659"/>
                  <a:gd name="T22" fmla="*/ 0 w 11619"/>
                  <a:gd name="T23" fmla="*/ 0 h 16659"/>
                  <a:gd name="T24" fmla="*/ 0 w 11619"/>
                  <a:gd name="T25" fmla="*/ 0 h 16659"/>
                  <a:gd name="T26" fmla="*/ 0 w 11619"/>
                  <a:gd name="T27" fmla="*/ 0 h 16659"/>
                  <a:gd name="T28" fmla="*/ 0 w 11619"/>
                  <a:gd name="T29" fmla="*/ 0 h 16659"/>
                  <a:gd name="T30" fmla="*/ 0 w 11619"/>
                  <a:gd name="T31" fmla="*/ 0 h 16659"/>
                  <a:gd name="T32" fmla="*/ 0 w 11619"/>
                  <a:gd name="T33" fmla="*/ 0 h 16659"/>
                  <a:gd name="T34" fmla="*/ 0 w 11619"/>
                  <a:gd name="T35" fmla="*/ 0 h 16659"/>
                  <a:gd name="T36" fmla="*/ 0 w 11619"/>
                  <a:gd name="T37" fmla="*/ 0 h 16659"/>
                  <a:gd name="T38" fmla="*/ 0 w 11619"/>
                  <a:gd name="T39" fmla="*/ 0 h 16659"/>
                  <a:gd name="T40" fmla="*/ 0 w 11619"/>
                  <a:gd name="T41" fmla="*/ 0 h 16659"/>
                  <a:gd name="T42" fmla="*/ 0 w 11619"/>
                  <a:gd name="T43" fmla="*/ 0 h 16659"/>
                  <a:gd name="T44" fmla="*/ 0 w 11619"/>
                  <a:gd name="T45" fmla="*/ 0 h 16659"/>
                  <a:gd name="T46" fmla="*/ 0 w 11619"/>
                  <a:gd name="T47" fmla="*/ 0 h 16659"/>
                  <a:gd name="T48" fmla="*/ 0 w 11619"/>
                  <a:gd name="T49" fmla="*/ 0 h 16659"/>
                  <a:gd name="T50" fmla="*/ 0 w 11619"/>
                  <a:gd name="T51" fmla="*/ 0 h 16659"/>
                  <a:gd name="T52" fmla="*/ 0 w 11619"/>
                  <a:gd name="T53" fmla="*/ 0 h 16659"/>
                  <a:gd name="T54" fmla="*/ 0 w 11619"/>
                  <a:gd name="T55" fmla="*/ 0 h 16659"/>
                  <a:gd name="T56" fmla="*/ 0 w 11619"/>
                  <a:gd name="T57" fmla="*/ 0 h 16659"/>
                  <a:gd name="T58" fmla="*/ 0 w 11619"/>
                  <a:gd name="T59" fmla="*/ 0 h 16659"/>
                  <a:gd name="T60" fmla="*/ 0 w 11619"/>
                  <a:gd name="T61" fmla="*/ 0 h 16659"/>
                  <a:gd name="T62" fmla="*/ 0 w 11619"/>
                  <a:gd name="T63" fmla="*/ 0 h 16659"/>
                  <a:gd name="T64" fmla="*/ 0 w 11619"/>
                  <a:gd name="T65" fmla="*/ 0 h 16659"/>
                  <a:gd name="T66" fmla="*/ 0 w 11619"/>
                  <a:gd name="T67" fmla="*/ 0 h 16659"/>
                  <a:gd name="T68" fmla="*/ 0 w 11619"/>
                  <a:gd name="T69" fmla="*/ 0 h 16659"/>
                  <a:gd name="T70" fmla="*/ 0 w 11619"/>
                  <a:gd name="T71" fmla="*/ 0 h 16659"/>
                  <a:gd name="T72" fmla="*/ 0 w 11619"/>
                  <a:gd name="T73" fmla="*/ 0 h 16659"/>
                  <a:gd name="T74" fmla="*/ 0 w 11619"/>
                  <a:gd name="T75" fmla="*/ 0 h 16659"/>
                  <a:gd name="T76" fmla="*/ 0 w 11619"/>
                  <a:gd name="T77" fmla="*/ 0 h 16659"/>
                  <a:gd name="T78" fmla="*/ 0 w 11619"/>
                  <a:gd name="T79" fmla="*/ 0 h 16659"/>
                  <a:gd name="T80" fmla="*/ 0 w 11619"/>
                  <a:gd name="T81" fmla="*/ 0 h 16659"/>
                  <a:gd name="T82" fmla="*/ 0 w 11619"/>
                  <a:gd name="T83" fmla="*/ 0 h 16659"/>
                  <a:gd name="T84" fmla="*/ 0 w 11619"/>
                  <a:gd name="T85" fmla="*/ 0 h 16659"/>
                  <a:gd name="T86" fmla="*/ 0 w 11619"/>
                  <a:gd name="T87" fmla="*/ 0 h 16659"/>
                  <a:gd name="T88" fmla="*/ 0 w 11619"/>
                  <a:gd name="T89" fmla="*/ 0 h 16659"/>
                  <a:gd name="T90" fmla="*/ 0 w 11619"/>
                  <a:gd name="T91" fmla="*/ 0 h 16659"/>
                  <a:gd name="T92" fmla="*/ 0 w 11619"/>
                  <a:gd name="T93" fmla="*/ 0 h 16659"/>
                  <a:gd name="T94" fmla="*/ 0 w 11619"/>
                  <a:gd name="T95" fmla="*/ 0 h 16659"/>
                  <a:gd name="T96" fmla="*/ 0 w 11619"/>
                  <a:gd name="T97" fmla="*/ 0 h 16659"/>
                  <a:gd name="T98" fmla="*/ 0 w 11619"/>
                  <a:gd name="T99" fmla="*/ 0 h 16659"/>
                  <a:gd name="T100" fmla="*/ 0 w 11619"/>
                  <a:gd name="T101" fmla="*/ 0 h 16659"/>
                  <a:gd name="T102" fmla="*/ 0 w 11619"/>
                  <a:gd name="T103" fmla="*/ 0 h 16659"/>
                  <a:gd name="T104" fmla="*/ 0 w 11619"/>
                  <a:gd name="T105" fmla="*/ 0 h 16659"/>
                  <a:gd name="T106" fmla="*/ 0 w 11619"/>
                  <a:gd name="T107" fmla="*/ 0 h 16659"/>
                  <a:gd name="T108" fmla="*/ 0 w 11619"/>
                  <a:gd name="T109" fmla="*/ 0 h 16659"/>
                  <a:gd name="T110" fmla="*/ 0 w 11619"/>
                  <a:gd name="T111" fmla="*/ 0 h 16659"/>
                  <a:gd name="T112" fmla="*/ 0 w 11619"/>
                  <a:gd name="T113" fmla="*/ 0 h 16659"/>
                  <a:gd name="T114" fmla="*/ 0 w 11619"/>
                  <a:gd name="T115" fmla="*/ 0 h 16659"/>
                  <a:gd name="T116" fmla="*/ 0 w 11619"/>
                  <a:gd name="T117" fmla="*/ 0 h 166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619" h="16659">
                    <a:moveTo>
                      <a:pt x="3833" y="16659"/>
                    </a:moveTo>
                    <a:lnTo>
                      <a:pt x="3833" y="16553"/>
                    </a:lnTo>
                    <a:lnTo>
                      <a:pt x="3833" y="16447"/>
                    </a:lnTo>
                    <a:lnTo>
                      <a:pt x="3833" y="16343"/>
                    </a:lnTo>
                    <a:lnTo>
                      <a:pt x="3833" y="16239"/>
                    </a:lnTo>
                    <a:lnTo>
                      <a:pt x="3833" y="16136"/>
                    </a:lnTo>
                    <a:lnTo>
                      <a:pt x="3833" y="16035"/>
                    </a:lnTo>
                    <a:lnTo>
                      <a:pt x="3833" y="15934"/>
                    </a:lnTo>
                    <a:lnTo>
                      <a:pt x="3833" y="15835"/>
                    </a:lnTo>
                    <a:lnTo>
                      <a:pt x="3833" y="15736"/>
                    </a:lnTo>
                    <a:lnTo>
                      <a:pt x="3833" y="15639"/>
                    </a:lnTo>
                    <a:lnTo>
                      <a:pt x="3833" y="15542"/>
                    </a:lnTo>
                    <a:lnTo>
                      <a:pt x="3833" y="15446"/>
                    </a:lnTo>
                    <a:lnTo>
                      <a:pt x="3833" y="15351"/>
                    </a:lnTo>
                    <a:lnTo>
                      <a:pt x="3833" y="15256"/>
                    </a:lnTo>
                    <a:lnTo>
                      <a:pt x="3833" y="15163"/>
                    </a:lnTo>
                    <a:lnTo>
                      <a:pt x="3833" y="15070"/>
                    </a:lnTo>
                    <a:lnTo>
                      <a:pt x="3833" y="14978"/>
                    </a:lnTo>
                    <a:lnTo>
                      <a:pt x="3833" y="14885"/>
                    </a:lnTo>
                    <a:lnTo>
                      <a:pt x="3833" y="14792"/>
                    </a:lnTo>
                    <a:lnTo>
                      <a:pt x="3833" y="14697"/>
                    </a:lnTo>
                    <a:lnTo>
                      <a:pt x="3833" y="14601"/>
                    </a:lnTo>
                    <a:lnTo>
                      <a:pt x="3833" y="14504"/>
                    </a:lnTo>
                    <a:lnTo>
                      <a:pt x="3833" y="14405"/>
                    </a:lnTo>
                    <a:lnTo>
                      <a:pt x="3833" y="14306"/>
                    </a:lnTo>
                    <a:lnTo>
                      <a:pt x="3833" y="14206"/>
                    </a:lnTo>
                    <a:lnTo>
                      <a:pt x="3833" y="14105"/>
                    </a:lnTo>
                    <a:lnTo>
                      <a:pt x="3833" y="14003"/>
                    </a:lnTo>
                    <a:lnTo>
                      <a:pt x="3833" y="13899"/>
                    </a:lnTo>
                    <a:lnTo>
                      <a:pt x="3833" y="13795"/>
                    </a:lnTo>
                    <a:lnTo>
                      <a:pt x="3833" y="13690"/>
                    </a:lnTo>
                    <a:lnTo>
                      <a:pt x="3833" y="13583"/>
                    </a:lnTo>
                    <a:lnTo>
                      <a:pt x="3833" y="13476"/>
                    </a:lnTo>
                    <a:lnTo>
                      <a:pt x="3831" y="13370"/>
                    </a:lnTo>
                    <a:lnTo>
                      <a:pt x="3830" y="13266"/>
                    </a:lnTo>
                    <a:lnTo>
                      <a:pt x="3827" y="13163"/>
                    </a:lnTo>
                    <a:lnTo>
                      <a:pt x="3823" y="13060"/>
                    </a:lnTo>
                    <a:lnTo>
                      <a:pt x="3818" y="12960"/>
                    </a:lnTo>
                    <a:lnTo>
                      <a:pt x="3811" y="12860"/>
                    </a:lnTo>
                    <a:lnTo>
                      <a:pt x="3803" y="12761"/>
                    </a:lnTo>
                    <a:lnTo>
                      <a:pt x="3795" y="12664"/>
                    </a:lnTo>
                    <a:lnTo>
                      <a:pt x="3784" y="12567"/>
                    </a:lnTo>
                    <a:lnTo>
                      <a:pt x="3773" y="12472"/>
                    </a:lnTo>
                    <a:lnTo>
                      <a:pt x="3760" y="12378"/>
                    </a:lnTo>
                    <a:lnTo>
                      <a:pt x="3747" y="12284"/>
                    </a:lnTo>
                    <a:lnTo>
                      <a:pt x="3732" y="12192"/>
                    </a:lnTo>
                    <a:lnTo>
                      <a:pt x="3717" y="12102"/>
                    </a:lnTo>
                    <a:lnTo>
                      <a:pt x="3700" y="12012"/>
                    </a:lnTo>
                    <a:lnTo>
                      <a:pt x="3681" y="11923"/>
                    </a:lnTo>
                    <a:lnTo>
                      <a:pt x="3661" y="11836"/>
                    </a:lnTo>
                    <a:lnTo>
                      <a:pt x="3641" y="11750"/>
                    </a:lnTo>
                    <a:lnTo>
                      <a:pt x="3619" y="11665"/>
                    </a:lnTo>
                    <a:lnTo>
                      <a:pt x="3596" y="11581"/>
                    </a:lnTo>
                    <a:lnTo>
                      <a:pt x="3571" y="11498"/>
                    </a:lnTo>
                    <a:lnTo>
                      <a:pt x="3546" y="11416"/>
                    </a:lnTo>
                    <a:lnTo>
                      <a:pt x="3520" y="11336"/>
                    </a:lnTo>
                    <a:lnTo>
                      <a:pt x="3492" y="11256"/>
                    </a:lnTo>
                    <a:lnTo>
                      <a:pt x="3463" y="11178"/>
                    </a:lnTo>
                    <a:lnTo>
                      <a:pt x="3433" y="11101"/>
                    </a:lnTo>
                    <a:lnTo>
                      <a:pt x="3402" y="11025"/>
                    </a:lnTo>
                    <a:lnTo>
                      <a:pt x="3369" y="10950"/>
                    </a:lnTo>
                    <a:lnTo>
                      <a:pt x="3335" y="10875"/>
                    </a:lnTo>
                    <a:lnTo>
                      <a:pt x="3301" y="10802"/>
                    </a:lnTo>
                    <a:lnTo>
                      <a:pt x="3264" y="10731"/>
                    </a:lnTo>
                    <a:lnTo>
                      <a:pt x="3228" y="10661"/>
                    </a:lnTo>
                    <a:lnTo>
                      <a:pt x="3152" y="10522"/>
                    </a:lnTo>
                    <a:lnTo>
                      <a:pt x="3076" y="10385"/>
                    </a:lnTo>
                    <a:lnTo>
                      <a:pt x="2999" y="10249"/>
                    </a:lnTo>
                    <a:lnTo>
                      <a:pt x="2920" y="10115"/>
                    </a:lnTo>
                    <a:lnTo>
                      <a:pt x="2841" y="9982"/>
                    </a:lnTo>
                    <a:lnTo>
                      <a:pt x="2761" y="9851"/>
                    </a:lnTo>
                    <a:lnTo>
                      <a:pt x="2680" y="9721"/>
                    </a:lnTo>
                    <a:lnTo>
                      <a:pt x="2598" y="9593"/>
                    </a:lnTo>
                    <a:lnTo>
                      <a:pt x="2516" y="9467"/>
                    </a:lnTo>
                    <a:lnTo>
                      <a:pt x="2432" y="9343"/>
                    </a:lnTo>
                    <a:lnTo>
                      <a:pt x="2348" y="9219"/>
                    </a:lnTo>
                    <a:lnTo>
                      <a:pt x="2262" y="9096"/>
                    </a:lnTo>
                    <a:lnTo>
                      <a:pt x="2176" y="8976"/>
                    </a:lnTo>
                    <a:lnTo>
                      <a:pt x="2089" y="8857"/>
                    </a:lnTo>
                    <a:lnTo>
                      <a:pt x="2001" y="8741"/>
                    </a:lnTo>
                    <a:lnTo>
                      <a:pt x="1912" y="8625"/>
                    </a:lnTo>
                    <a:lnTo>
                      <a:pt x="1823" y="8510"/>
                    </a:lnTo>
                    <a:lnTo>
                      <a:pt x="1734" y="8396"/>
                    </a:lnTo>
                    <a:lnTo>
                      <a:pt x="1647" y="8282"/>
                    </a:lnTo>
                    <a:lnTo>
                      <a:pt x="1560" y="8168"/>
                    </a:lnTo>
                    <a:lnTo>
                      <a:pt x="1475" y="8054"/>
                    </a:lnTo>
                    <a:lnTo>
                      <a:pt x="1391" y="7939"/>
                    </a:lnTo>
                    <a:lnTo>
                      <a:pt x="1307" y="7826"/>
                    </a:lnTo>
                    <a:lnTo>
                      <a:pt x="1224" y="7712"/>
                    </a:lnTo>
                    <a:lnTo>
                      <a:pt x="1143" y="7598"/>
                    </a:lnTo>
                    <a:lnTo>
                      <a:pt x="1062" y="7484"/>
                    </a:lnTo>
                    <a:lnTo>
                      <a:pt x="982" y="7371"/>
                    </a:lnTo>
                    <a:lnTo>
                      <a:pt x="904" y="7257"/>
                    </a:lnTo>
                    <a:lnTo>
                      <a:pt x="825" y="7143"/>
                    </a:lnTo>
                    <a:lnTo>
                      <a:pt x="749" y="7030"/>
                    </a:lnTo>
                    <a:lnTo>
                      <a:pt x="673" y="6917"/>
                    </a:lnTo>
                    <a:lnTo>
                      <a:pt x="597" y="6803"/>
                    </a:lnTo>
                    <a:lnTo>
                      <a:pt x="561" y="6747"/>
                    </a:lnTo>
                    <a:lnTo>
                      <a:pt x="525" y="6688"/>
                    </a:lnTo>
                    <a:lnTo>
                      <a:pt x="491" y="6630"/>
                    </a:lnTo>
                    <a:lnTo>
                      <a:pt x="458" y="6570"/>
                    </a:lnTo>
                    <a:lnTo>
                      <a:pt x="426" y="6510"/>
                    </a:lnTo>
                    <a:lnTo>
                      <a:pt x="395" y="6449"/>
                    </a:lnTo>
                    <a:lnTo>
                      <a:pt x="365" y="6388"/>
                    </a:lnTo>
                    <a:lnTo>
                      <a:pt x="337" y="6325"/>
                    </a:lnTo>
                    <a:lnTo>
                      <a:pt x="310" y="6262"/>
                    </a:lnTo>
                    <a:lnTo>
                      <a:pt x="283" y="6198"/>
                    </a:lnTo>
                    <a:lnTo>
                      <a:pt x="258" y="6134"/>
                    </a:lnTo>
                    <a:lnTo>
                      <a:pt x="235" y="6068"/>
                    </a:lnTo>
                    <a:lnTo>
                      <a:pt x="212" y="6003"/>
                    </a:lnTo>
                    <a:lnTo>
                      <a:pt x="190" y="5936"/>
                    </a:lnTo>
                    <a:lnTo>
                      <a:pt x="170" y="5868"/>
                    </a:lnTo>
                    <a:lnTo>
                      <a:pt x="150" y="5800"/>
                    </a:lnTo>
                    <a:lnTo>
                      <a:pt x="132" y="5731"/>
                    </a:lnTo>
                    <a:lnTo>
                      <a:pt x="115" y="5661"/>
                    </a:lnTo>
                    <a:lnTo>
                      <a:pt x="99" y="5592"/>
                    </a:lnTo>
                    <a:lnTo>
                      <a:pt x="84" y="5521"/>
                    </a:lnTo>
                    <a:lnTo>
                      <a:pt x="71" y="5449"/>
                    </a:lnTo>
                    <a:lnTo>
                      <a:pt x="59" y="5377"/>
                    </a:lnTo>
                    <a:lnTo>
                      <a:pt x="48" y="5304"/>
                    </a:lnTo>
                    <a:lnTo>
                      <a:pt x="37" y="5229"/>
                    </a:lnTo>
                    <a:lnTo>
                      <a:pt x="29" y="5154"/>
                    </a:lnTo>
                    <a:lnTo>
                      <a:pt x="22" y="5079"/>
                    </a:lnTo>
                    <a:lnTo>
                      <a:pt x="14" y="5003"/>
                    </a:lnTo>
                    <a:lnTo>
                      <a:pt x="9" y="4926"/>
                    </a:lnTo>
                    <a:lnTo>
                      <a:pt x="5" y="4849"/>
                    </a:lnTo>
                    <a:lnTo>
                      <a:pt x="3" y="4770"/>
                    </a:lnTo>
                    <a:lnTo>
                      <a:pt x="1" y="4691"/>
                    </a:lnTo>
                    <a:lnTo>
                      <a:pt x="0" y="4611"/>
                    </a:lnTo>
                    <a:lnTo>
                      <a:pt x="2" y="4509"/>
                    </a:lnTo>
                    <a:lnTo>
                      <a:pt x="6" y="4408"/>
                    </a:lnTo>
                    <a:lnTo>
                      <a:pt x="12" y="4307"/>
                    </a:lnTo>
                    <a:lnTo>
                      <a:pt x="23" y="4206"/>
                    </a:lnTo>
                    <a:lnTo>
                      <a:pt x="35" y="4105"/>
                    </a:lnTo>
                    <a:lnTo>
                      <a:pt x="51" y="4004"/>
                    </a:lnTo>
                    <a:lnTo>
                      <a:pt x="69" y="3904"/>
                    </a:lnTo>
                    <a:lnTo>
                      <a:pt x="90" y="3804"/>
                    </a:lnTo>
                    <a:lnTo>
                      <a:pt x="114" y="3704"/>
                    </a:lnTo>
                    <a:lnTo>
                      <a:pt x="141" y="3605"/>
                    </a:lnTo>
                    <a:lnTo>
                      <a:pt x="170" y="3506"/>
                    </a:lnTo>
                    <a:lnTo>
                      <a:pt x="202" y="3407"/>
                    </a:lnTo>
                    <a:lnTo>
                      <a:pt x="237" y="3307"/>
                    </a:lnTo>
                    <a:lnTo>
                      <a:pt x="276" y="3208"/>
                    </a:lnTo>
                    <a:lnTo>
                      <a:pt x="316" y="3110"/>
                    </a:lnTo>
                    <a:lnTo>
                      <a:pt x="359" y="3011"/>
                    </a:lnTo>
                    <a:lnTo>
                      <a:pt x="406" y="2913"/>
                    </a:lnTo>
                    <a:lnTo>
                      <a:pt x="455" y="2815"/>
                    </a:lnTo>
                    <a:lnTo>
                      <a:pt x="507" y="2718"/>
                    </a:lnTo>
                    <a:lnTo>
                      <a:pt x="562" y="2620"/>
                    </a:lnTo>
                    <a:lnTo>
                      <a:pt x="619" y="2523"/>
                    </a:lnTo>
                    <a:lnTo>
                      <a:pt x="679" y="2426"/>
                    </a:lnTo>
                    <a:lnTo>
                      <a:pt x="743" y="2329"/>
                    </a:lnTo>
                    <a:lnTo>
                      <a:pt x="809" y="2232"/>
                    </a:lnTo>
                    <a:lnTo>
                      <a:pt x="877" y="2136"/>
                    </a:lnTo>
                    <a:lnTo>
                      <a:pt x="949" y="2039"/>
                    </a:lnTo>
                    <a:lnTo>
                      <a:pt x="1023" y="1943"/>
                    </a:lnTo>
                    <a:lnTo>
                      <a:pt x="1100" y="1847"/>
                    </a:lnTo>
                    <a:lnTo>
                      <a:pt x="1179" y="1751"/>
                    </a:lnTo>
                    <a:lnTo>
                      <a:pt x="1263" y="1656"/>
                    </a:lnTo>
                    <a:lnTo>
                      <a:pt x="1348" y="1560"/>
                    </a:lnTo>
                    <a:lnTo>
                      <a:pt x="1437" y="1465"/>
                    </a:lnTo>
                    <a:lnTo>
                      <a:pt x="1527" y="1372"/>
                    </a:lnTo>
                    <a:lnTo>
                      <a:pt x="1623" y="1281"/>
                    </a:lnTo>
                    <a:lnTo>
                      <a:pt x="1720" y="1194"/>
                    </a:lnTo>
                    <a:lnTo>
                      <a:pt x="1820" y="1110"/>
                    </a:lnTo>
                    <a:lnTo>
                      <a:pt x="1923" y="1029"/>
                    </a:lnTo>
                    <a:lnTo>
                      <a:pt x="2030" y="951"/>
                    </a:lnTo>
                    <a:lnTo>
                      <a:pt x="2140" y="876"/>
                    </a:lnTo>
                    <a:lnTo>
                      <a:pt x="2252" y="804"/>
                    </a:lnTo>
                    <a:lnTo>
                      <a:pt x="2368" y="735"/>
                    </a:lnTo>
                    <a:lnTo>
                      <a:pt x="2486" y="670"/>
                    </a:lnTo>
                    <a:lnTo>
                      <a:pt x="2607" y="607"/>
                    </a:lnTo>
                    <a:lnTo>
                      <a:pt x="2731" y="548"/>
                    </a:lnTo>
                    <a:lnTo>
                      <a:pt x="2859" y="491"/>
                    </a:lnTo>
                    <a:lnTo>
                      <a:pt x="2989" y="438"/>
                    </a:lnTo>
                    <a:lnTo>
                      <a:pt x="3123" y="388"/>
                    </a:lnTo>
                    <a:lnTo>
                      <a:pt x="3259" y="340"/>
                    </a:lnTo>
                    <a:lnTo>
                      <a:pt x="3399" y="296"/>
                    </a:lnTo>
                    <a:lnTo>
                      <a:pt x="3541" y="255"/>
                    </a:lnTo>
                    <a:lnTo>
                      <a:pt x="3686" y="217"/>
                    </a:lnTo>
                    <a:lnTo>
                      <a:pt x="3835" y="182"/>
                    </a:lnTo>
                    <a:lnTo>
                      <a:pt x="3986" y="150"/>
                    </a:lnTo>
                    <a:lnTo>
                      <a:pt x="4141" y="122"/>
                    </a:lnTo>
                    <a:lnTo>
                      <a:pt x="4299" y="96"/>
                    </a:lnTo>
                    <a:lnTo>
                      <a:pt x="4459" y="73"/>
                    </a:lnTo>
                    <a:lnTo>
                      <a:pt x="4622" y="53"/>
                    </a:lnTo>
                    <a:lnTo>
                      <a:pt x="4790" y="36"/>
                    </a:lnTo>
                    <a:lnTo>
                      <a:pt x="4959" y="24"/>
                    </a:lnTo>
                    <a:lnTo>
                      <a:pt x="5132" y="13"/>
                    </a:lnTo>
                    <a:lnTo>
                      <a:pt x="5308" y="6"/>
                    </a:lnTo>
                    <a:lnTo>
                      <a:pt x="5487" y="2"/>
                    </a:lnTo>
                    <a:lnTo>
                      <a:pt x="5668" y="0"/>
                    </a:lnTo>
                    <a:lnTo>
                      <a:pt x="5853" y="2"/>
                    </a:lnTo>
                    <a:lnTo>
                      <a:pt x="6044" y="5"/>
                    </a:lnTo>
                    <a:lnTo>
                      <a:pt x="6231" y="11"/>
                    </a:lnTo>
                    <a:lnTo>
                      <a:pt x="6413" y="21"/>
                    </a:lnTo>
                    <a:lnTo>
                      <a:pt x="6594" y="33"/>
                    </a:lnTo>
                    <a:lnTo>
                      <a:pt x="6771" y="49"/>
                    </a:lnTo>
                    <a:lnTo>
                      <a:pt x="6944" y="67"/>
                    </a:lnTo>
                    <a:lnTo>
                      <a:pt x="7115" y="87"/>
                    </a:lnTo>
                    <a:lnTo>
                      <a:pt x="7282" y="111"/>
                    </a:lnTo>
                    <a:lnTo>
                      <a:pt x="7445" y="140"/>
                    </a:lnTo>
                    <a:lnTo>
                      <a:pt x="7605" y="170"/>
                    </a:lnTo>
                    <a:lnTo>
                      <a:pt x="7762" y="202"/>
                    </a:lnTo>
                    <a:lnTo>
                      <a:pt x="7916" y="239"/>
                    </a:lnTo>
                    <a:lnTo>
                      <a:pt x="8067" y="278"/>
                    </a:lnTo>
                    <a:lnTo>
                      <a:pt x="8213" y="320"/>
                    </a:lnTo>
                    <a:lnTo>
                      <a:pt x="8357" y="365"/>
                    </a:lnTo>
                    <a:lnTo>
                      <a:pt x="8497" y="413"/>
                    </a:lnTo>
                    <a:lnTo>
                      <a:pt x="8634" y="464"/>
                    </a:lnTo>
                    <a:lnTo>
                      <a:pt x="8768" y="518"/>
                    </a:lnTo>
                    <a:lnTo>
                      <a:pt x="8898" y="576"/>
                    </a:lnTo>
                    <a:lnTo>
                      <a:pt x="9026" y="636"/>
                    </a:lnTo>
                    <a:lnTo>
                      <a:pt x="9149" y="699"/>
                    </a:lnTo>
                    <a:lnTo>
                      <a:pt x="9269" y="766"/>
                    </a:lnTo>
                    <a:lnTo>
                      <a:pt x="9386" y="834"/>
                    </a:lnTo>
                    <a:lnTo>
                      <a:pt x="9500" y="906"/>
                    </a:lnTo>
                    <a:lnTo>
                      <a:pt x="9611" y="982"/>
                    </a:lnTo>
                    <a:lnTo>
                      <a:pt x="9717" y="1060"/>
                    </a:lnTo>
                    <a:lnTo>
                      <a:pt x="9822" y="1140"/>
                    </a:lnTo>
                    <a:lnTo>
                      <a:pt x="9922" y="1225"/>
                    </a:lnTo>
                    <a:lnTo>
                      <a:pt x="10019" y="1311"/>
                    </a:lnTo>
                    <a:lnTo>
                      <a:pt x="10114" y="1402"/>
                    </a:lnTo>
                    <a:lnTo>
                      <a:pt x="10203" y="1495"/>
                    </a:lnTo>
                    <a:lnTo>
                      <a:pt x="10291" y="1591"/>
                    </a:lnTo>
                    <a:lnTo>
                      <a:pt x="10375" y="1688"/>
                    </a:lnTo>
                    <a:lnTo>
                      <a:pt x="10455" y="1786"/>
                    </a:lnTo>
                    <a:lnTo>
                      <a:pt x="10534" y="1883"/>
                    </a:lnTo>
                    <a:lnTo>
                      <a:pt x="10610" y="1980"/>
                    </a:lnTo>
                    <a:lnTo>
                      <a:pt x="10682" y="2076"/>
                    </a:lnTo>
                    <a:lnTo>
                      <a:pt x="10752" y="2173"/>
                    </a:lnTo>
                    <a:lnTo>
                      <a:pt x="10820" y="2269"/>
                    </a:lnTo>
                    <a:lnTo>
                      <a:pt x="10885" y="2365"/>
                    </a:lnTo>
                    <a:lnTo>
                      <a:pt x="10946" y="2461"/>
                    </a:lnTo>
                    <a:lnTo>
                      <a:pt x="11006" y="2557"/>
                    </a:lnTo>
                    <a:lnTo>
                      <a:pt x="11062" y="2653"/>
                    </a:lnTo>
                    <a:lnTo>
                      <a:pt x="11116" y="2748"/>
                    </a:lnTo>
                    <a:lnTo>
                      <a:pt x="11167" y="2843"/>
                    </a:lnTo>
                    <a:lnTo>
                      <a:pt x="11215" y="2938"/>
                    </a:lnTo>
                    <a:lnTo>
                      <a:pt x="11261" y="3033"/>
                    </a:lnTo>
                    <a:lnTo>
                      <a:pt x="11304" y="3127"/>
                    </a:lnTo>
                    <a:lnTo>
                      <a:pt x="11343" y="3222"/>
                    </a:lnTo>
                    <a:lnTo>
                      <a:pt x="11381" y="3316"/>
                    </a:lnTo>
                    <a:lnTo>
                      <a:pt x="11415" y="3410"/>
                    </a:lnTo>
                    <a:lnTo>
                      <a:pt x="11448" y="3503"/>
                    </a:lnTo>
                    <a:lnTo>
                      <a:pt x="11477" y="3596"/>
                    </a:lnTo>
                    <a:lnTo>
                      <a:pt x="11503" y="3689"/>
                    </a:lnTo>
                    <a:lnTo>
                      <a:pt x="11527" y="3783"/>
                    </a:lnTo>
                    <a:lnTo>
                      <a:pt x="11548" y="3875"/>
                    </a:lnTo>
                    <a:lnTo>
                      <a:pt x="11567" y="3968"/>
                    </a:lnTo>
                    <a:lnTo>
                      <a:pt x="11583" y="4061"/>
                    </a:lnTo>
                    <a:lnTo>
                      <a:pt x="11595" y="4153"/>
                    </a:lnTo>
                    <a:lnTo>
                      <a:pt x="11605" y="4244"/>
                    </a:lnTo>
                    <a:lnTo>
                      <a:pt x="11612" y="4336"/>
                    </a:lnTo>
                    <a:lnTo>
                      <a:pt x="11617" y="4428"/>
                    </a:lnTo>
                    <a:lnTo>
                      <a:pt x="11619" y="4520"/>
                    </a:lnTo>
                    <a:lnTo>
                      <a:pt x="11618" y="4611"/>
                    </a:lnTo>
                    <a:lnTo>
                      <a:pt x="11617" y="4683"/>
                    </a:lnTo>
                    <a:lnTo>
                      <a:pt x="11616" y="4754"/>
                    </a:lnTo>
                    <a:lnTo>
                      <a:pt x="11613" y="4825"/>
                    </a:lnTo>
                    <a:lnTo>
                      <a:pt x="11609" y="4895"/>
                    </a:lnTo>
                    <a:lnTo>
                      <a:pt x="11604" y="4964"/>
                    </a:lnTo>
                    <a:lnTo>
                      <a:pt x="11597" y="5033"/>
                    </a:lnTo>
                    <a:lnTo>
                      <a:pt x="11590" y="5102"/>
                    </a:lnTo>
                    <a:lnTo>
                      <a:pt x="11582" y="5170"/>
                    </a:lnTo>
                    <a:lnTo>
                      <a:pt x="11572" y="5238"/>
                    </a:lnTo>
                    <a:lnTo>
                      <a:pt x="11561" y="5305"/>
                    </a:lnTo>
                    <a:lnTo>
                      <a:pt x="11549" y="5371"/>
                    </a:lnTo>
                    <a:lnTo>
                      <a:pt x="11536" y="5437"/>
                    </a:lnTo>
                    <a:lnTo>
                      <a:pt x="11521" y="5503"/>
                    </a:lnTo>
                    <a:lnTo>
                      <a:pt x="11506" y="5568"/>
                    </a:lnTo>
                    <a:lnTo>
                      <a:pt x="11490" y="5632"/>
                    </a:lnTo>
                    <a:lnTo>
                      <a:pt x="11472" y="5696"/>
                    </a:lnTo>
                    <a:lnTo>
                      <a:pt x="11453" y="5760"/>
                    </a:lnTo>
                    <a:lnTo>
                      <a:pt x="11432" y="5822"/>
                    </a:lnTo>
                    <a:lnTo>
                      <a:pt x="11411" y="5885"/>
                    </a:lnTo>
                    <a:lnTo>
                      <a:pt x="11389" y="5947"/>
                    </a:lnTo>
                    <a:lnTo>
                      <a:pt x="11365" y="6009"/>
                    </a:lnTo>
                    <a:lnTo>
                      <a:pt x="11340" y="6069"/>
                    </a:lnTo>
                    <a:lnTo>
                      <a:pt x="11315" y="6130"/>
                    </a:lnTo>
                    <a:lnTo>
                      <a:pt x="11288" y="6189"/>
                    </a:lnTo>
                    <a:lnTo>
                      <a:pt x="11260" y="6249"/>
                    </a:lnTo>
                    <a:lnTo>
                      <a:pt x="11231" y="6308"/>
                    </a:lnTo>
                    <a:lnTo>
                      <a:pt x="11199" y="6366"/>
                    </a:lnTo>
                    <a:lnTo>
                      <a:pt x="11168" y="6424"/>
                    </a:lnTo>
                    <a:lnTo>
                      <a:pt x="11134" y="6482"/>
                    </a:lnTo>
                    <a:lnTo>
                      <a:pt x="11101" y="6538"/>
                    </a:lnTo>
                    <a:lnTo>
                      <a:pt x="11065" y="6594"/>
                    </a:lnTo>
                    <a:lnTo>
                      <a:pt x="11029" y="6650"/>
                    </a:lnTo>
                    <a:lnTo>
                      <a:pt x="10955" y="6761"/>
                    </a:lnTo>
                    <a:lnTo>
                      <a:pt x="10879" y="6873"/>
                    </a:lnTo>
                    <a:lnTo>
                      <a:pt x="10803" y="6986"/>
                    </a:lnTo>
                    <a:lnTo>
                      <a:pt x="10726" y="7098"/>
                    </a:lnTo>
                    <a:lnTo>
                      <a:pt x="10647" y="7212"/>
                    </a:lnTo>
                    <a:lnTo>
                      <a:pt x="10569" y="7326"/>
                    </a:lnTo>
                    <a:lnTo>
                      <a:pt x="10489" y="7440"/>
                    </a:lnTo>
                    <a:lnTo>
                      <a:pt x="10408" y="7556"/>
                    </a:lnTo>
                    <a:lnTo>
                      <a:pt x="10327" y="7671"/>
                    </a:lnTo>
                    <a:lnTo>
                      <a:pt x="10244" y="7788"/>
                    </a:lnTo>
                    <a:lnTo>
                      <a:pt x="10161" y="7905"/>
                    </a:lnTo>
                    <a:lnTo>
                      <a:pt x="10077" y="8022"/>
                    </a:lnTo>
                    <a:lnTo>
                      <a:pt x="9991" y="8140"/>
                    </a:lnTo>
                    <a:lnTo>
                      <a:pt x="9906" y="8258"/>
                    </a:lnTo>
                    <a:lnTo>
                      <a:pt x="9818" y="8376"/>
                    </a:lnTo>
                    <a:lnTo>
                      <a:pt x="9730" y="8496"/>
                    </a:lnTo>
                    <a:lnTo>
                      <a:pt x="9641" y="8616"/>
                    </a:lnTo>
                    <a:lnTo>
                      <a:pt x="9553" y="8739"/>
                    </a:lnTo>
                    <a:lnTo>
                      <a:pt x="9467" y="8863"/>
                    </a:lnTo>
                    <a:lnTo>
                      <a:pt x="9381" y="8988"/>
                    </a:lnTo>
                    <a:lnTo>
                      <a:pt x="9296" y="9115"/>
                    </a:lnTo>
                    <a:lnTo>
                      <a:pt x="9213" y="9245"/>
                    </a:lnTo>
                    <a:lnTo>
                      <a:pt x="9130" y="9376"/>
                    </a:lnTo>
                    <a:lnTo>
                      <a:pt x="9049" y="9508"/>
                    </a:lnTo>
                    <a:lnTo>
                      <a:pt x="8967" y="9642"/>
                    </a:lnTo>
                    <a:lnTo>
                      <a:pt x="8888" y="9778"/>
                    </a:lnTo>
                    <a:lnTo>
                      <a:pt x="8808" y="9916"/>
                    </a:lnTo>
                    <a:lnTo>
                      <a:pt x="8730" y="10055"/>
                    </a:lnTo>
                    <a:lnTo>
                      <a:pt x="8654" y="10196"/>
                    </a:lnTo>
                    <a:lnTo>
                      <a:pt x="8577" y="10339"/>
                    </a:lnTo>
                    <a:lnTo>
                      <a:pt x="8501" y="10484"/>
                    </a:lnTo>
                    <a:lnTo>
                      <a:pt x="8427" y="10630"/>
                    </a:lnTo>
                    <a:lnTo>
                      <a:pt x="8390" y="10704"/>
                    </a:lnTo>
                    <a:lnTo>
                      <a:pt x="8356" y="10779"/>
                    </a:lnTo>
                    <a:lnTo>
                      <a:pt x="8323" y="10856"/>
                    </a:lnTo>
                    <a:lnTo>
                      <a:pt x="8289" y="10933"/>
                    </a:lnTo>
                    <a:lnTo>
                      <a:pt x="8258" y="11011"/>
                    </a:lnTo>
                    <a:lnTo>
                      <a:pt x="8227" y="11090"/>
                    </a:lnTo>
                    <a:lnTo>
                      <a:pt x="8198" y="11171"/>
                    </a:lnTo>
                    <a:lnTo>
                      <a:pt x="8170" y="11252"/>
                    </a:lnTo>
                    <a:lnTo>
                      <a:pt x="8143" y="11335"/>
                    </a:lnTo>
                    <a:lnTo>
                      <a:pt x="8117" y="11418"/>
                    </a:lnTo>
                    <a:lnTo>
                      <a:pt x="8093" y="11502"/>
                    </a:lnTo>
                    <a:lnTo>
                      <a:pt x="8069" y="11587"/>
                    </a:lnTo>
                    <a:lnTo>
                      <a:pt x="8047" y="11674"/>
                    </a:lnTo>
                    <a:lnTo>
                      <a:pt x="8025" y="11761"/>
                    </a:lnTo>
                    <a:lnTo>
                      <a:pt x="8005" y="11850"/>
                    </a:lnTo>
                    <a:lnTo>
                      <a:pt x="7986" y="11940"/>
                    </a:lnTo>
                    <a:lnTo>
                      <a:pt x="7968" y="12030"/>
                    </a:lnTo>
                    <a:lnTo>
                      <a:pt x="7952" y="12121"/>
                    </a:lnTo>
                    <a:lnTo>
                      <a:pt x="7936" y="12214"/>
                    </a:lnTo>
                    <a:lnTo>
                      <a:pt x="7921" y="12308"/>
                    </a:lnTo>
                    <a:lnTo>
                      <a:pt x="7908" y="12402"/>
                    </a:lnTo>
                    <a:lnTo>
                      <a:pt x="7896" y="12498"/>
                    </a:lnTo>
                    <a:lnTo>
                      <a:pt x="7885" y="12595"/>
                    </a:lnTo>
                    <a:lnTo>
                      <a:pt x="7875" y="12693"/>
                    </a:lnTo>
                    <a:lnTo>
                      <a:pt x="7866" y="12791"/>
                    </a:lnTo>
                    <a:lnTo>
                      <a:pt x="7859" y="12891"/>
                    </a:lnTo>
                    <a:lnTo>
                      <a:pt x="7852" y="12993"/>
                    </a:lnTo>
                    <a:lnTo>
                      <a:pt x="7847" y="13095"/>
                    </a:lnTo>
                    <a:lnTo>
                      <a:pt x="7843" y="13197"/>
                    </a:lnTo>
                    <a:lnTo>
                      <a:pt x="7841" y="13301"/>
                    </a:lnTo>
                    <a:lnTo>
                      <a:pt x="7839" y="13407"/>
                    </a:lnTo>
                    <a:lnTo>
                      <a:pt x="7838" y="13512"/>
                    </a:lnTo>
                    <a:lnTo>
                      <a:pt x="7838" y="13607"/>
                    </a:lnTo>
                    <a:lnTo>
                      <a:pt x="7838" y="13702"/>
                    </a:lnTo>
                    <a:lnTo>
                      <a:pt x="7838" y="13797"/>
                    </a:lnTo>
                    <a:lnTo>
                      <a:pt x="7838" y="13892"/>
                    </a:lnTo>
                    <a:lnTo>
                      <a:pt x="7838" y="13987"/>
                    </a:lnTo>
                    <a:lnTo>
                      <a:pt x="7838" y="14082"/>
                    </a:lnTo>
                    <a:lnTo>
                      <a:pt x="7838" y="14178"/>
                    </a:lnTo>
                    <a:lnTo>
                      <a:pt x="7838" y="14274"/>
                    </a:lnTo>
                    <a:lnTo>
                      <a:pt x="7838" y="14370"/>
                    </a:lnTo>
                    <a:lnTo>
                      <a:pt x="7838" y="14467"/>
                    </a:lnTo>
                    <a:lnTo>
                      <a:pt x="7838" y="14563"/>
                    </a:lnTo>
                    <a:lnTo>
                      <a:pt x="7838" y="14660"/>
                    </a:lnTo>
                    <a:lnTo>
                      <a:pt x="7838" y="14757"/>
                    </a:lnTo>
                    <a:lnTo>
                      <a:pt x="7838" y="14854"/>
                    </a:lnTo>
                    <a:lnTo>
                      <a:pt x="7838" y="14951"/>
                    </a:lnTo>
                    <a:lnTo>
                      <a:pt x="7838" y="15049"/>
                    </a:lnTo>
                    <a:lnTo>
                      <a:pt x="7838" y="15147"/>
                    </a:lnTo>
                    <a:lnTo>
                      <a:pt x="7838" y="15245"/>
                    </a:lnTo>
                    <a:lnTo>
                      <a:pt x="7838" y="15343"/>
                    </a:lnTo>
                    <a:lnTo>
                      <a:pt x="7838" y="15443"/>
                    </a:lnTo>
                    <a:lnTo>
                      <a:pt x="7838" y="15543"/>
                    </a:lnTo>
                    <a:lnTo>
                      <a:pt x="7838" y="15642"/>
                    </a:lnTo>
                    <a:lnTo>
                      <a:pt x="7838" y="15742"/>
                    </a:lnTo>
                    <a:lnTo>
                      <a:pt x="7838" y="15842"/>
                    </a:lnTo>
                    <a:lnTo>
                      <a:pt x="7838" y="15943"/>
                    </a:lnTo>
                    <a:lnTo>
                      <a:pt x="7838" y="16045"/>
                    </a:lnTo>
                    <a:lnTo>
                      <a:pt x="7838" y="16146"/>
                    </a:lnTo>
                    <a:lnTo>
                      <a:pt x="7838" y="16248"/>
                    </a:lnTo>
                    <a:lnTo>
                      <a:pt x="7838" y="16350"/>
                    </a:lnTo>
                    <a:lnTo>
                      <a:pt x="7838" y="16453"/>
                    </a:lnTo>
                    <a:lnTo>
                      <a:pt x="7838" y="16556"/>
                    </a:lnTo>
                    <a:lnTo>
                      <a:pt x="7838" y="16659"/>
                    </a:lnTo>
                    <a:lnTo>
                      <a:pt x="7782" y="16659"/>
                    </a:lnTo>
                    <a:lnTo>
                      <a:pt x="7715" y="16659"/>
                    </a:lnTo>
                    <a:lnTo>
                      <a:pt x="7637" y="16659"/>
                    </a:lnTo>
                    <a:lnTo>
                      <a:pt x="7548" y="16659"/>
                    </a:lnTo>
                    <a:lnTo>
                      <a:pt x="7449" y="16659"/>
                    </a:lnTo>
                    <a:lnTo>
                      <a:pt x="7338" y="16659"/>
                    </a:lnTo>
                    <a:lnTo>
                      <a:pt x="7217" y="16659"/>
                    </a:lnTo>
                    <a:lnTo>
                      <a:pt x="7084" y="16659"/>
                    </a:lnTo>
                    <a:lnTo>
                      <a:pt x="6941" y="16659"/>
                    </a:lnTo>
                    <a:lnTo>
                      <a:pt x="6786" y="16659"/>
                    </a:lnTo>
                    <a:lnTo>
                      <a:pt x="6621" y="16659"/>
                    </a:lnTo>
                    <a:lnTo>
                      <a:pt x="6446" y="16659"/>
                    </a:lnTo>
                    <a:lnTo>
                      <a:pt x="6259" y="16659"/>
                    </a:lnTo>
                    <a:lnTo>
                      <a:pt x="6060" y="16659"/>
                    </a:lnTo>
                    <a:lnTo>
                      <a:pt x="5851" y="16659"/>
                    </a:lnTo>
                    <a:lnTo>
                      <a:pt x="5632" y="16659"/>
                    </a:lnTo>
                    <a:lnTo>
                      <a:pt x="5413" y="16659"/>
                    </a:lnTo>
                    <a:lnTo>
                      <a:pt x="5210" y="16659"/>
                    </a:lnTo>
                    <a:lnTo>
                      <a:pt x="5021" y="16659"/>
                    </a:lnTo>
                    <a:lnTo>
                      <a:pt x="4845" y="16659"/>
                    </a:lnTo>
                    <a:lnTo>
                      <a:pt x="4683" y="16659"/>
                    </a:lnTo>
                    <a:lnTo>
                      <a:pt x="4536" y="16659"/>
                    </a:lnTo>
                    <a:lnTo>
                      <a:pt x="4402" y="16659"/>
                    </a:lnTo>
                    <a:lnTo>
                      <a:pt x="4283" y="16659"/>
                    </a:lnTo>
                    <a:lnTo>
                      <a:pt x="4177" y="16659"/>
                    </a:lnTo>
                    <a:lnTo>
                      <a:pt x="4085" y="16659"/>
                    </a:lnTo>
                    <a:lnTo>
                      <a:pt x="4008" y="16659"/>
                    </a:lnTo>
                    <a:lnTo>
                      <a:pt x="3945" y="16659"/>
                    </a:lnTo>
                    <a:lnTo>
                      <a:pt x="3895" y="16659"/>
                    </a:lnTo>
                    <a:lnTo>
                      <a:pt x="3861" y="16659"/>
                    </a:lnTo>
                    <a:lnTo>
                      <a:pt x="3840" y="16659"/>
                    </a:lnTo>
                    <a:lnTo>
                      <a:pt x="3833" y="1665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4" name="Rectangle 196" descr="Dark horizontal"/>
              <p:cNvSpPr>
                <a:spLocks noChangeArrowheads="1"/>
              </p:cNvSpPr>
              <p:nvPr/>
            </p:nvSpPr>
            <p:spPr bwMode="auto">
              <a:xfrm>
                <a:off x="4098" y="2304"/>
                <a:ext cx="202" cy="160"/>
              </a:xfrm>
              <a:prstGeom prst="rect">
                <a:avLst/>
              </a:prstGeom>
              <a:pattFill prst="ltHorz">
                <a:fgClr>
                  <a:srgbClr val="E60000"/>
                </a:fgClr>
                <a:bgClr>
                  <a:schemeClr val="bg1"/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0" name="29 Conector recto"/>
            <p:cNvCxnSpPr/>
            <p:nvPr/>
          </p:nvCxnSpPr>
          <p:spPr bwMode="auto">
            <a:xfrm>
              <a:off x="745331" y="1373981"/>
              <a:ext cx="66158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30 Conector recto"/>
            <p:cNvCxnSpPr>
              <a:endCxn id="34" idx="0"/>
            </p:cNvCxnSpPr>
            <p:nvPr/>
          </p:nvCxnSpPr>
          <p:spPr bwMode="auto">
            <a:xfrm flipH="1">
              <a:off x="811729" y="1373981"/>
              <a:ext cx="69334" cy="189215"/>
            </a:xfrm>
            <a:prstGeom prst="lin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63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31 Forma libre"/>
            <p:cNvSpPr/>
            <p:nvPr/>
          </p:nvSpPr>
          <p:spPr bwMode="auto">
            <a:xfrm>
              <a:off x="735806" y="1362075"/>
              <a:ext cx="145258" cy="76200"/>
            </a:xfrm>
            <a:custGeom>
              <a:avLst/>
              <a:gdLst>
                <a:gd name="connsiteX0" fmla="*/ 0 w 183357"/>
                <a:gd name="connsiteY0" fmla="*/ 30956 h 76200"/>
                <a:gd name="connsiteX1" fmla="*/ 59532 w 183357"/>
                <a:gd name="connsiteY1" fmla="*/ 33338 h 76200"/>
                <a:gd name="connsiteX2" fmla="*/ 71438 w 183357"/>
                <a:gd name="connsiteY2" fmla="*/ 66675 h 76200"/>
                <a:gd name="connsiteX3" fmla="*/ 88107 w 183357"/>
                <a:gd name="connsiteY3" fmla="*/ 14288 h 76200"/>
                <a:gd name="connsiteX4" fmla="*/ 100013 w 183357"/>
                <a:gd name="connsiteY4" fmla="*/ 76200 h 76200"/>
                <a:gd name="connsiteX5" fmla="*/ 119063 w 183357"/>
                <a:gd name="connsiteY5" fmla="*/ 7144 h 76200"/>
                <a:gd name="connsiteX6" fmla="*/ 128588 w 183357"/>
                <a:gd name="connsiteY6" fmla="*/ 66675 h 76200"/>
                <a:gd name="connsiteX7" fmla="*/ 147638 w 183357"/>
                <a:gd name="connsiteY7" fmla="*/ 0 h 76200"/>
                <a:gd name="connsiteX8" fmla="*/ 145257 w 183357"/>
                <a:gd name="connsiteY8" fmla="*/ 47625 h 76200"/>
                <a:gd name="connsiteX9" fmla="*/ 183357 w 183357"/>
                <a:gd name="connsiteY9" fmla="*/ 47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57" h="76200">
                  <a:moveTo>
                    <a:pt x="0" y="30956"/>
                  </a:moveTo>
                  <a:lnTo>
                    <a:pt x="59532" y="33338"/>
                  </a:lnTo>
                  <a:lnTo>
                    <a:pt x="71438" y="66675"/>
                  </a:lnTo>
                  <a:lnTo>
                    <a:pt x="88107" y="14288"/>
                  </a:lnTo>
                  <a:lnTo>
                    <a:pt x="100013" y="76200"/>
                  </a:lnTo>
                  <a:lnTo>
                    <a:pt x="119063" y="7144"/>
                  </a:lnTo>
                  <a:lnTo>
                    <a:pt x="128588" y="66675"/>
                  </a:lnTo>
                  <a:lnTo>
                    <a:pt x="147638" y="0"/>
                  </a:lnTo>
                  <a:lnTo>
                    <a:pt x="145257" y="47625"/>
                  </a:lnTo>
                  <a:lnTo>
                    <a:pt x="183357" y="47625"/>
                  </a:lnTo>
                </a:path>
              </a:pathLst>
            </a:custGeom>
            <a:noFill/>
            <a:ln w="3175" algn="ctr">
              <a:solidFill>
                <a:srgbClr val="E60000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2563854" y="4821923"/>
            <a:ext cx="6151175" cy="2363172"/>
            <a:chOff x="2563854" y="4821923"/>
            <a:chExt cx="6151175" cy="2363172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446" y="5053529"/>
              <a:ext cx="126000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40 CuadroTexto"/>
            <p:cNvSpPr txBox="1"/>
            <p:nvPr/>
          </p:nvSpPr>
          <p:spPr>
            <a:xfrm>
              <a:off x="3317768" y="6270695"/>
              <a:ext cx="1719755" cy="914400"/>
            </a:xfrm>
            <a:prstGeom prst="rect">
              <a:avLst/>
            </a:prstGeom>
          </p:spPr>
          <p:txBody>
            <a:bodyPr wrap="none" lIns="0" tIns="0" rIns="0" bIns="0" rtlCol="0">
              <a:noAutofit/>
            </a:bodyPr>
            <a:lstStyle/>
            <a:p>
              <a:pPr marL="0" indent="0">
                <a:buFont typeface="Arial" pitchFamily="34" charset="0"/>
                <a:buNone/>
              </a:pPr>
              <a:endParaRPr lang="en-GB" sz="2000" b="1" dirty="0" smtClean="0">
                <a:solidFill>
                  <a:schemeClr val="bg1"/>
                </a:solidFill>
                <a:latin typeface="Vodafone Rg" pitchFamily="34" charset="0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4511040" y="4821923"/>
              <a:ext cx="4203989" cy="1042967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s-ES" sz="2400" b="1" dirty="0" smtClean="0">
                  <a:solidFill>
                    <a:srgbClr val="FF0000"/>
                  </a:solidFill>
                  <a:ea typeface="+mj-ea"/>
                  <a:cs typeface="+mj-cs"/>
                </a:rPr>
                <a:t>Acceso para todos a la medida de cada uno</a:t>
              </a:r>
            </a:p>
            <a:p>
              <a:pPr>
                <a:spcBef>
                  <a:spcPct val="0"/>
                </a:spcBef>
              </a:pPr>
              <a:r>
                <a:rPr lang="es-ES" sz="2000" b="1" dirty="0" smtClean="0">
                  <a:solidFill>
                    <a:schemeClr val="bg1"/>
                  </a:solidFill>
                  <a:ea typeface="+mj-ea"/>
                  <a:cs typeface="+mj-cs"/>
                </a:rPr>
                <a:t> </a:t>
              </a:r>
              <a:endParaRPr lang="es-ES" sz="2400" b="1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2563854" y="5099566"/>
              <a:ext cx="6062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b="1" dirty="0" smtClean="0">
                  <a:solidFill>
                    <a:schemeClr val="bg1"/>
                  </a:solidFill>
                </a:rPr>
                <a:t>+</a:t>
              </a:r>
              <a:endParaRPr lang="en-GB" sz="66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5037523" y="5653564"/>
              <a:ext cx="3047055" cy="643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ES" spc="-1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sistemas de acceso alternativos y aumentativos 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918968" y="3244334"/>
            <a:ext cx="130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Vodafone Rg" pitchFamily="34" charset="0"/>
              </a:rPr>
              <a:t>aMiAlcance</a:t>
            </a:r>
            <a:endParaRPr lang="en-GB" b="1" dirty="0">
              <a:solidFill>
                <a:schemeClr val="bg1"/>
              </a:solidFill>
              <a:latin typeface="Vodafone Rg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03848" y="4725144"/>
            <a:ext cx="130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Vodafone Rg" pitchFamily="34" charset="0"/>
              </a:rPr>
              <a:t>aMiAlcance</a:t>
            </a:r>
            <a:endParaRPr lang="en-GB" b="1" dirty="0">
              <a:solidFill>
                <a:schemeClr val="bg1"/>
              </a:solidFill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95288" y="257580"/>
            <a:ext cx="8353425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>
                <a:solidFill>
                  <a:schemeClr val="bg1"/>
                </a:solidFill>
              </a:rPr>
              <a:t>Objetivos para este año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97305" y="1122666"/>
            <a:ext cx="65245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 smtClean="0">
                <a:solidFill>
                  <a:schemeClr val="bg1"/>
                </a:solidFill>
              </a:rPr>
              <a:t>Foco en </a:t>
            </a:r>
            <a:r>
              <a:rPr lang="es-ES" i="1" dirty="0" smtClean="0">
                <a:solidFill>
                  <a:srgbClr val="FF0000"/>
                </a:solidFill>
              </a:rPr>
              <a:t>Compartir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Decisión 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Nueva estructura  basada en comités en función de niveles de compromiso (Gestores, Promotores, Asociados). Nuevo diseño interfaz profesional, Accesibilidad, Juegos</a:t>
            </a:r>
            <a:endParaRPr lang="es-ES" sz="3200" dirty="0" smtClean="0">
              <a:solidFill>
                <a:schemeClr val="bg1"/>
              </a:solidFill>
            </a:endParaRP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Una misma forma de hablar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Nueva clasificación de la información en Ámbitos y Escenarios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Contenidos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Creación de contenidos de referencia </a:t>
            </a:r>
          </a:p>
          <a:p>
            <a:pPr lvl="2" algn="l"/>
            <a:r>
              <a:rPr lang="es-ES" sz="1600" dirty="0" err="1" smtClean="0">
                <a:solidFill>
                  <a:schemeClr val="bg1"/>
                </a:solidFill>
              </a:rPr>
              <a:t>Feedback</a:t>
            </a:r>
            <a:r>
              <a:rPr lang="es-ES" sz="1600" dirty="0" smtClean="0">
                <a:solidFill>
                  <a:schemeClr val="bg1"/>
                </a:solidFill>
              </a:rPr>
              <a:t> entidades. 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Conocimientos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Sesiones de Formación (Cada dos semanas )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Nuevo entorno de generación automática de informes.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Nuevo portal de la comunidad (Foros, Documentación )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Cada día con más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 Incorporar  a los asociados y quizás al final ¿Mundo Abierto?</a:t>
            </a:r>
          </a:p>
        </p:txBody>
      </p:sp>
      <p:pic>
        <p:nvPicPr>
          <p:cNvPr id="13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3" y="1673526"/>
            <a:ext cx="985788" cy="761722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56" y="2675696"/>
            <a:ext cx="985788" cy="767032"/>
          </a:xfrm>
          <a:prstGeom prst="rect">
            <a:avLst/>
          </a:prstGeom>
        </p:spPr>
      </p:pic>
      <p:pic>
        <p:nvPicPr>
          <p:cNvPr id="18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56" y="3550108"/>
            <a:ext cx="1199541" cy="673989"/>
          </a:xfrm>
          <a:prstGeom prst="rect">
            <a:avLst/>
          </a:prstGeom>
        </p:spPr>
      </p:pic>
      <p:pic>
        <p:nvPicPr>
          <p:cNvPr id="19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3" y="4331477"/>
            <a:ext cx="985788" cy="864954"/>
          </a:xfrm>
          <a:prstGeom prst="rect">
            <a:avLst/>
          </a:prstGeom>
        </p:spPr>
      </p:pic>
      <p:pic>
        <p:nvPicPr>
          <p:cNvPr id="20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57" y="5285264"/>
            <a:ext cx="948012" cy="7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mtClean="0"/>
          </a:p>
        </p:txBody>
      </p:sp>
      <p:pic>
        <p:nvPicPr>
          <p:cNvPr id="3076" name="3 Imagen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0" y="6457950"/>
            <a:ext cx="578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#conecta2Xaccesibilidad</a:t>
            </a:r>
            <a:endParaRPr lang="es-ES" altLang="es-ES" sz="1800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torre.VF-ES\Desktop\ESCRITORIO\MULTIMEDIA\LOGOS\FVE\A UTILIZAR fondoblancoletrasrojasgota d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4" y="6312892"/>
            <a:ext cx="996418" cy="4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95288" y="257580"/>
            <a:ext cx="8353425" cy="83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>
                <a:solidFill>
                  <a:schemeClr val="bg1"/>
                </a:solidFill>
              </a:rPr>
              <a:t>Objetivos para este año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97305" y="1122666"/>
            <a:ext cx="65245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i="1" dirty="0" smtClean="0">
                <a:solidFill>
                  <a:schemeClr val="bg1"/>
                </a:solidFill>
              </a:rPr>
              <a:t>Foco en </a:t>
            </a:r>
            <a:r>
              <a:rPr lang="es-ES" i="1" dirty="0" smtClean="0">
                <a:solidFill>
                  <a:srgbClr val="FF0000"/>
                </a:solidFill>
              </a:rPr>
              <a:t>Compartir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Decisión 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Nueva estructura  basada en comités en función de niveles de compromiso (Gestores, Promotores, Asociados). Nuevo diseño interfaz profesional, Accesibilidad, Juegos</a:t>
            </a:r>
            <a:endParaRPr lang="es-ES" sz="3200" dirty="0" smtClean="0">
              <a:solidFill>
                <a:schemeClr val="bg1"/>
              </a:solidFill>
            </a:endParaRP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Una misma forma de hablar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Nueva clasificación de la información en Ámbitos y Escenarios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Contenidos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Creación de contenidos de referencia </a:t>
            </a:r>
          </a:p>
          <a:p>
            <a:pPr lvl="2" algn="l"/>
            <a:r>
              <a:rPr lang="es-ES" sz="1600" dirty="0" err="1" smtClean="0">
                <a:solidFill>
                  <a:schemeClr val="bg1"/>
                </a:solidFill>
              </a:rPr>
              <a:t>Feedback</a:t>
            </a:r>
            <a:r>
              <a:rPr lang="es-ES" sz="1600" dirty="0" smtClean="0">
                <a:solidFill>
                  <a:schemeClr val="bg1"/>
                </a:solidFill>
              </a:rPr>
              <a:t> entidades. 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Conocimientos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Sesiones de Formación (Cada dos semanas )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Nuevo entorno de generación automática de informes.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Nuevo portal de la comunidad (Foros, Documentación )</a:t>
            </a:r>
          </a:p>
          <a:p>
            <a:pPr lvl="1" algn="l"/>
            <a:r>
              <a:rPr lang="es-ES" sz="1600" b="1" dirty="0" smtClean="0">
                <a:solidFill>
                  <a:schemeClr val="bg1"/>
                </a:solidFill>
              </a:rPr>
              <a:t>Cada día con más</a:t>
            </a:r>
          </a:p>
          <a:p>
            <a:pPr lvl="2" algn="l"/>
            <a:r>
              <a:rPr lang="es-ES" sz="1600" dirty="0" smtClean="0">
                <a:solidFill>
                  <a:schemeClr val="bg1"/>
                </a:solidFill>
              </a:rPr>
              <a:t> Incorporar  a los asociados y quizás al final ¿Mundo Abierto?</a:t>
            </a:r>
          </a:p>
        </p:txBody>
      </p:sp>
      <p:pic>
        <p:nvPicPr>
          <p:cNvPr id="13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3" y="1673526"/>
            <a:ext cx="985788" cy="761722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56" y="2675696"/>
            <a:ext cx="985788" cy="767032"/>
          </a:xfrm>
          <a:prstGeom prst="rect">
            <a:avLst/>
          </a:prstGeom>
        </p:spPr>
      </p:pic>
      <p:pic>
        <p:nvPicPr>
          <p:cNvPr id="18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56" y="3550108"/>
            <a:ext cx="1199541" cy="673989"/>
          </a:xfrm>
          <a:prstGeom prst="rect">
            <a:avLst/>
          </a:prstGeom>
        </p:spPr>
      </p:pic>
      <p:pic>
        <p:nvPicPr>
          <p:cNvPr id="19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3" y="4331477"/>
            <a:ext cx="985788" cy="864954"/>
          </a:xfrm>
          <a:prstGeom prst="rect">
            <a:avLst/>
          </a:prstGeom>
        </p:spPr>
      </p:pic>
      <p:pic>
        <p:nvPicPr>
          <p:cNvPr id="20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57" y="5285264"/>
            <a:ext cx="948012" cy="7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Presentación en pantalla (4:3)</PresentationFormat>
  <Paragraphs>129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Vodafone Rg</vt:lpstr>
      <vt:lpstr>Tema de Office</vt:lpstr>
      <vt:lpstr>MSPhotoEd.3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Maria Carmen Cañizares Castillo</cp:lastModifiedBy>
  <cp:revision>41</cp:revision>
  <dcterms:created xsi:type="dcterms:W3CDTF">2016-06-10T08:01:53Z</dcterms:created>
  <dcterms:modified xsi:type="dcterms:W3CDTF">2016-06-30T06:22:02Z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1518408022</vt:i4>
  </property>
  <property fmtid="{D5CDD505-2E9C-101B-9397-08002B2CF9AE}" pid="3" name="_NewReviewCycle">
    <vt:lpwstr/>
  </property>
  <property fmtid="{D5CDD505-2E9C-101B-9397-08002B2CF9AE}" pid="4" name="_EmailSubject">
    <vt:lpwstr>SOLICITUD DE COMUNICACIÓN LIBRE ENCUENTRO BAJO COSTE 2016</vt:lpwstr>
  </property>
  <property fmtid="{D5CDD505-2E9C-101B-9397-08002B2CF9AE}" pid="5" name="_AuthorEmail">
    <vt:lpwstr>mari-satur.torre@vodafone.com</vt:lpwstr>
  </property>
  <property fmtid="{D5CDD505-2E9C-101B-9397-08002B2CF9AE}" pid="6" name="_AuthorEmailDisplayName">
    <vt:lpwstr>Torre, Mari Satur, Vodafone España (mtorre)</vt:lpwstr>
  </property>
</Properties>
</file>